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9" r:id="rId3"/>
    <p:sldId id="257" r:id="rId4"/>
    <p:sldId id="295" r:id="rId5"/>
    <p:sldId id="267" r:id="rId6"/>
    <p:sldId id="261" r:id="rId7"/>
    <p:sldId id="274" r:id="rId8"/>
    <p:sldId id="316" r:id="rId9"/>
    <p:sldId id="317" r:id="rId10"/>
    <p:sldId id="271" r:id="rId11"/>
    <p:sldId id="272" r:id="rId12"/>
    <p:sldId id="283" r:id="rId13"/>
    <p:sldId id="318" r:id="rId14"/>
    <p:sldId id="309" r:id="rId15"/>
    <p:sldId id="308" r:id="rId16"/>
    <p:sldId id="312" r:id="rId17"/>
    <p:sldId id="319" r:id="rId18"/>
    <p:sldId id="320" r:id="rId19"/>
    <p:sldId id="275" r:id="rId20"/>
    <p:sldId id="276" r:id="rId21"/>
    <p:sldId id="293" r:id="rId22"/>
    <p:sldId id="292" r:id="rId23"/>
    <p:sldId id="277" r:id="rId24"/>
    <p:sldId id="273" r:id="rId25"/>
    <p:sldId id="294" r:id="rId26"/>
    <p:sldId id="296" r:id="rId27"/>
    <p:sldId id="281" r:id="rId28"/>
    <p:sldId id="307" r:id="rId29"/>
    <p:sldId id="304" r:id="rId30"/>
    <p:sldId id="285" r:id="rId31"/>
    <p:sldId id="315" r:id="rId32"/>
    <p:sldId id="280" r:id="rId33"/>
    <p:sldId id="282" r:id="rId34"/>
    <p:sldId id="314" r:id="rId35"/>
    <p:sldId id="279" r:id="rId36"/>
    <p:sldId id="288" r:id="rId37"/>
    <p:sldId id="287" r:id="rId38"/>
    <p:sldId id="286" r:id="rId39"/>
    <p:sldId id="258" r:id="rId40"/>
    <p:sldId id="289" r:id="rId41"/>
    <p:sldId id="269" r:id="rId42"/>
    <p:sldId id="270" r:id="rId43"/>
    <p:sldId id="313" r:id="rId44"/>
    <p:sldId id="262" r:id="rId45"/>
    <p:sldId id="290" r:id="rId46"/>
    <p:sldId id="301" r:id="rId47"/>
    <p:sldId id="299" r:id="rId48"/>
    <p:sldId id="291" r:id="rId49"/>
    <p:sldId id="297" r:id="rId50"/>
    <p:sldId id="305" r:id="rId51"/>
    <p:sldId id="300" r:id="rId52"/>
    <p:sldId id="306" r:id="rId53"/>
    <p:sldId id="298" r:id="rId54"/>
    <p:sldId id="284" r:id="rId55"/>
    <p:sldId id="311"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9900"/>
    <a:srgbClr val="009900"/>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102" y="-4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DE3F5-EFC5-4543-9314-75BC174C42DB}" type="doc">
      <dgm:prSet loTypeId="urn:microsoft.com/office/officeart/2005/8/layout/vList3" loCatId="list" qsTypeId="urn:microsoft.com/office/officeart/2005/8/quickstyle/simple1#3" qsCatId="simple" csTypeId="urn:microsoft.com/office/officeart/2005/8/colors/accent1_2#3" csCatId="accent1" phldr="1"/>
      <dgm:spPr/>
      <dgm:t>
        <a:bodyPr/>
        <a:lstStyle/>
        <a:p>
          <a:endParaRPr lang="en-US"/>
        </a:p>
      </dgm:t>
    </dgm:pt>
    <dgm:pt modelId="{A67BB769-7E59-4665-9E11-FF292A6BFB51}">
      <dgm:prSet custT="1"/>
      <dgm:spPr/>
      <dgm:t>
        <a:bodyPr/>
        <a:lstStyle/>
        <a:p>
          <a:pPr rtl="0"/>
          <a:r>
            <a:rPr lang="en-US" sz="4800" dirty="0" smtClean="0"/>
            <a:t>Following the     Dalmatian Standards Around the World 1905 - 2011</a:t>
          </a:r>
          <a:endParaRPr lang="en-US" sz="4800" dirty="0"/>
        </a:p>
      </dgm:t>
    </dgm:pt>
    <dgm:pt modelId="{857869E7-53B3-4C0E-B2D7-93DEB3A6B974}" type="parTrans" cxnId="{F5D2CCB1-FCE3-4DDD-B08E-2CBA471E7312}">
      <dgm:prSet/>
      <dgm:spPr/>
      <dgm:t>
        <a:bodyPr/>
        <a:lstStyle/>
        <a:p>
          <a:endParaRPr lang="en-US"/>
        </a:p>
      </dgm:t>
    </dgm:pt>
    <dgm:pt modelId="{480B853E-C680-4F5F-A14D-74691418EF3F}" type="sibTrans" cxnId="{F5D2CCB1-FCE3-4DDD-B08E-2CBA471E7312}">
      <dgm:prSet/>
      <dgm:spPr/>
      <dgm:t>
        <a:bodyPr/>
        <a:lstStyle/>
        <a:p>
          <a:endParaRPr lang="en-US"/>
        </a:p>
      </dgm:t>
    </dgm:pt>
    <dgm:pt modelId="{A85776C6-58EB-4849-B2C5-FAFADE79AAEA}" type="pres">
      <dgm:prSet presAssocID="{720DE3F5-EFC5-4543-9314-75BC174C42DB}" presName="linearFlow" presStyleCnt="0">
        <dgm:presLayoutVars>
          <dgm:dir/>
          <dgm:resizeHandles val="exact"/>
        </dgm:presLayoutVars>
      </dgm:prSet>
      <dgm:spPr/>
      <dgm:t>
        <a:bodyPr/>
        <a:lstStyle/>
        <a:p>
          <a:endParaRPr lang="en-US"/>
        </a:p>
      </dgm:t>
    </dgm:pt>
    <dgm:pt modelId="{4316653E-73B6-4D56-A7BB-6C7CF53AE0E3}" type="pres">
      <dgm:prSet presAssocID="{A67BB769-7E59-4665-9E11-FF292A6BFB51}" presName="composite" presStyleCnt="0"/>
      <dgm:spPr/>
    </dgm:pt>
    <dgm:pt modelId="{FA8C91B5-DCCB-460F-8BD4-A16A8E7341FF}" type="pres">
      <dgm:prSet presAssocID="{A67BB769-7E59-4665-9E11-FF292A6BFB51}" presName="imgShp" presStyleLbl="fgImgPlace1" presStyleIdx="0" presStyleCnt="1" custScaleX="91016" custLinFactY="33276" custLinFactNeighborX="-8586" custLinFactNeighborY="100000"/>
      <dgm:spPr>
        <a:blipFill rotWithShape="0">
          <a:blip xmlns:r="http://schemas.openxmlformats.org/officeDocument/2006/relationships" r:embed="rId1"/>
          <a:stretch>
            <a:fillRect/>
          </a:stretch>
        </a:blipFill>
      </dgm:spPr>
      <dgm:t>
        <a:bodyPr/>
        <a:lstStyle/>
        <a:p>
          <a:endParaRPr lang="en-US"/>
        </a:p>
      </dgm:t>
    </dgm:pt>
    <dgm:pt modelId="{DA69EA3C-C574-4FEC-ACD0-F9767E145F84}" type="pres">
      <dgm:prSet presAssocID="{A67BB769-7E59-4665-9E11-FF292A6BFB51}" presName="txShp" presStyleLbl="node1" presStyleIdx="0" presStyleCnt="1" custScaleX="138661">
        <dgm:presLayoutVars>
          <dgm:bulletEnabled val="1"/>
        </dgm:presLayoutVars>
      </dgm:prSet>
      <dgm:spPr/>
      <dgm:t>
        <a:bodyPr/>
        <a:lstStyle/>
        <a:p>
          <a:endParaRPr lang="en-US"/>
        </a:p>
      </dgm:t>
    </dgm:pt>
  </dgm:ptLst>
  <dgm:cxnLst>
    <dgm:cxn modelId="{4E84E545-3512-475A-BF71-37454046DA7C}" type="presOf" srcId="{720DE3F5-EFC5-4543-9314-75BC174C42DB}" destId="{A85776C6-58EB-4849-B2C5-FAFADE79AAEA}" srcOrd="0" destOrd="0" presId="urn:microsoft.com/office/officeart/2005/8/layout/vList3"/>
    <dgm:cxn modelId="{590D7EB8-5409-4B41-AC3F-BEBF2594FFDA}" type="presOf" srcId="{A67BB769-7E59-4665-9E11-FF292A6BFB51}" destId="{DA69EA3C-C574-4FEC-ACD0-F9767E145F84}" srcOrd="0" destOrd="0" presId="urn:microsoft.com/office/officeart/2005/8/layout/vList3"/>
    <dgm:cxn modelId="{F5D2CCB1-FCE3-4DDD-B08E-2CBA471E7312}" srcId="{720DE3F5-EFC5-4543-9314-75BC174C42DB}" destId="{A67BB769-7E59-4665-9E11-FF292A6BFB51}" srcOrd="0" destOrd="0" parTransId="{857869E7-53B3-4C0E-B2D7-93DEB3A6B974}" sibTransId="{480B853E-C680-4F5F-A14D-74691418EF3F}"/>
    <dgm:cxn modelId="{29DC61F8-5224-4773-9215-CC8696CAC974}" type="presParOf" srcId="{A85776C6-58EB-4849-B2C5-FAFADE79AAEA}" destId="{4316653E-73B6-4D56-A7BB-6C7CF53AE0E3}" srcOrd="0" destOrd="0" presId="urn:microsoft.com/office/officeart/2005/8/layout/vList3"/>
    <dgm:cxn modelId="{70CECA10-9733-46EC-81F3-B79D77BA57C1}" type="presParOf" srcId="{4316653E-73B6-4D56-A7BB-6C7CF53AE0E3}" destId="{FA8C91B5-DCCB-460F-8BD4-A16A8E7341FF}" srcOrd="0" destOrd="0" presId="urn:microsoft.com/office/officeart/2005/8/layout/vList3"/>
    <dgm:cxn modelId="{AF14FD45-0F5A-46AF-8E0E-A5A399591593}" type="presParOf" srcId="{4316653E-73B6-4D56-A7BB-6C7CF53AE0E3}" destId="{DA69EA3C-C574-4FEC-ACD0-F9767E145F84}"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8DFBB3A-C7AA-46FE-8C88-5692EC487F20}" type="datetimeFigureOut">
              <a:rPr lang="en-US"/>
              <a:pPr>
                <a:defRPr/>
              </a:pPr>
              <a:t>5/5/2011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BEC4FFA-6331-49C2-8697-F40A739561A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p:spPr>
      </p:sp>
      <p:sp>
        <p:nvSpPr>
          <p:cNvPr id="337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p:spPr>
      </p:sp>
      <p:sp>
        <p:nvSpPr>
          <p:cNvPr id="604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p:spPr>
      </p:sp>
      <p:sp>
        <p:nvSpPr>
          <p:cNvPr id="624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p:spPr>
      </p:sp>
      <p:sp>
        <p:nvSpPr>
          <p:cNvPr id="645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TextEdit="1"/>
          </p:cNvSpPr>
          <p:nvPr>
            <p:ph type="sldImg"/>
          </p:nvPr>
        </p:nvSpPr>
        <p:spPr bwMode="auto">
          <a:noFill/>
          <a:ln>
            <a:solidFill>
              <a:srgbClr val="000000"/>
            </a:solidFill>
            <a:miter lim="800000"/>
            <a:headEnd/>
            <a:tailEnd/>
          </a:ln>
        </p:spPr>
      </p:sp>
      <p:sp>
        <p:nvSpPr>
          <p:cNvPr id="665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bwMode="auto">
          <a:noFill/>
          <a:ln>
            <a:solidFill>
              <a:srgbClr val="000000"/>
            </a:solidFill>
            <a:miter lim="800000"/>
            <a:headEnd/>
            <a:tailEnd/>
          </a:ln>
        </p:spPr>
      </p:sp>
      <p:sp>
        <p:nvSpPr>
          <p:cNvPr id="686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7C30D6-7306-4C3D-A785-43201DA2E95D}"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noFill/>
          <a:ln>
            <a:solidFill>
              <a:srgbClr val="000000"/>
            </a:solidFill>
            <a:miter lim="800000"/>
            <a:headEnd/>
            <a:tailEnd/>
          </a:ln>
        </p:spPr>
      </p:sp>
      <p:sp>
        <p:nvSpPr>
          <p:cNvPr id="727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noFill/>
          <a:ln>
            <a:solidFill>
              <a:srgbClr val="000000"/>
            </a:solidFill>
            <a:miter lim="800000"/>
            <a:headEnd/>
            <a:tailEnd/>
          </a:ln>
        </p:spPr>
      </p:sp>
      <p:sp>
        <p:nvSpPr>
          <p:cNvPr id="747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bwMode="auto">
          <a:noFill/>
          <a:ln>
            <a:solidFill>
              <a:srgbClr val="000000"/>
            </a:solidFill>
            <a:miter lim="800000"/>
            <a:headEnd/>
            <a:tailEnd/>
          </a:ln>
        </p:spPr>
      </p:sp>
      <p:sp>
        <p:nvSpPr>
          <p:cNvPr id="7680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noFill/>
          <a:ln>
            <a:solidFill>
              <a:srgbClr val="000000"/>
            </a:solidFill>
            <a:miter lim="800000"/>
            <a:headEnd/>
            <a:tailEnd/>
          </a:ln>
        </p:spPr>
      </p:sp>
      <p:sp>
        <p:nvSpPr>
          <p:cNvPr id="788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TextEdit="1"/>
          </p:cNvSpPr>
          <p:nvPr>
            <p:ph type="sldImg"/>
          </p:nvPr>
        </p:nvSpPr>
        <p:spPr bwMode="auto">
          <a:noFill/>
          <a:ln>
            <a:solidFill>
              <a:srgbClr val="000000"/>
            </a:solidFill>
            <a:miter lim="800000"/>
            <a:headEnd/>
            <a:tailEnd/>
          </a:ln>
        </p:spPr>
      </p:sp>
      <p:sp>
        <p:nvSpPr>
          <p:cNvPr id="808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TextEdit="1"/>
          </p:cNvSpPr>
          <p:nvPr>
            <p:ph type="sldImg"/>
          </p:nvPr>
        </p:nvSpPr>
        <p:spPr bwMode="auto">
          <a:noFill/>
          <a:ln>
            <a:solidFill>
              <a:srgbClr val="000000"/>
            </a:solidFill>
            <a:miter lim="800000"/>
            <a:headEnd/>
            <a:tailEnd/>
          </a:ln>
        </p:spPr>
      </p:sp>
      <p:sp>
        <p:nvSpPr>
          <p:cNvPr id="849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TextEdit="1"/>
          </p:cNvSpPr>
          <p:nvPr>
            <p:ph type="sldImg"/>
          </p:nvPr>
        </p:nvSpPr>
        <p:spPr bwMode="auto">
          <a:noFill/>
          <a:ln>
            <a:solidFill>
              <a:srgbClr val="000000"/>
            </a:solidFill>
            <a:miter lim="800000"/>
            <a:headEnd/>
            <a:tailEnd/>
          </a:ln>
        </p:spPr>
      </p:sp>
      <p:sp>
        <p:nvSpPr>
          <p:cNvPr id="870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TextEdit="1"/>
          </p:cNvSpPr>
          <p:nvPr>
            <p:ph type="sldImg"/>
          </p:nvPr>
        </p:nvSpPr>
        <p:spPr bwMode="auto">
          <a:noFill/>
          <a:ln>
            <a:solidFill>
              <a:srgbClr val="000000"/>
            </a:solidFill>
            <a:miter lim="800000"/>
            <a:headEnd/>
            <a:tailEnd/>
          </a:ln>
        </p:spPr>
      </p:sp>
      <p:sp>
        <p:nvSpPr>
          <p:cNvPr id="890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TextEdit="1"/>
          </p:cNvSpPr>
          <p:nvPr>
            <p:ph type="sldImg"/>
          </p:nvPr>
        </p:nvSpPr>
        <p:spPr bwMode="auto">
          <a:noFill/>
          <a:ln>
            <a:solidFill>
              <a:srgbClr val="000000"/>
            </a:solidFill>
            <a:miter lim="800000"/>
            <a:headEnd/>
            <a:tailEnd/>
          </a:ln>
        </p:spPr>
      </p:sp>
      <p:sp>
        <p:nvSpPr>
          <p:cNvPr id="911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TextEdit="1"/>
          </p:cNvSpPr>
          <p:nvPr>
            <p:ph type="sldImg"/>
          </p:nvPr>
        </p:nvSpPr>
        <p:spPr bwMode="auto">
          <a:noFill/>
          <a:ln>
            <a:solidFill>
              <a:srgbClr val="000000"/>
            </a:solidFill>
            <a:miter lim="800000"/>
            <a:headEnd/>
            <a:tailEnd/>
          </a:ln>
        </p:spPr>
      </p:sp>
      <p:sp>
        <p:nvSpPr>
          <p:cNvPr id="931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TextEdit="1"/>
          </p:cNvSpPr>
          <p:nvPr>
            <p:ph type="sldImg"/>
          </p:nvPr>
        </p:nvSpPr>
        <p:spPr bwMode="auto">
          <a:noFill/>
          <a:ln>
            <a:solidFill>
              <a:srgbClr val="000000"/>
            </a:solidFill>
            <a:miter lim="800000"/>
            <a:headEnd/>
            <a:tailEnd/>
          </a:ln>
        </p:spPr>
      </p:sp>
      <p:sp>
        <p:nvSpPr>
          <p:cNvPr id="952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TextEdit="1"/>
          </p:cNvSpPr>
          <p:nvPr>
            <p:ph type="sldImg"/>
          </p:nvPr>
        </p:nvSpPr>
        <p:spPr bwMode="auto">
          <a:noFill/>
          <a:ln>
            <a:solidFill>
              <a:srgbClr val="000000"/>
            </a:solidFill>
            <a:miter lim="800000"/>
            <a:headEnd/>
            <a:tailEnd/>
          </a:ln>
        </p:spPr>
      </p:sp>
      <p:sp>
        <p:nvSpPr>
          <p:cNvPr id="972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TextEdit="1"/>
          </p:cNvSpPr>
          <p:nvPr>
            <p:ph type="sldImg"/>
          </p:nvPr>
        </p:nvSpPr>
        <p:spPr bwMode="auto">
          <a:noFill/>
          <a:ln>
            <a:solidFill>
              <a:srgbClr val="000000"/>
            </a:solidFill>
            <a:miter lim="800000"/>
            <a:headEnd/>
            <a:tailEnd/>
          </a:ln>
        </p:spPr>
      </p:sp>
      <p:sp>
        <p:nvSpPr>
          <p:cNvPr id="10137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TextEdit="1"/>
          </p:cNvSpPr>
          <p:nvPr>
            <p:ph type="sldImg"/>
          </p:nvPr>
        </p:nvSpPr>
        <p:spPr bwMode="auto">
          <a:noFill/>
          <a:ln>
            <a:solidFill>
              <a:srgbClr val="000000"/>
            </a:solidFill>
            <a:miter lim="800000"/>
            <a:headEnd/>
            <a:tailEnd/>
          </a:ln>
        </p:spPr>
      </p:sp>
      <p:sp>
        <p:nvSpPr>
          <p:cNvPr id="1034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TextEdit="1"/>
          </p:cNvSpPr>
          <p:nvPr>
            <p:ph type="sldImg"/>
          </p:nvPr>
        </p:nvSpPr>
        <p:spPr bwMode="auto">
          <a:noFill/>
          <a:ln>
            <a:solidFill>
              <a:srgbClr val="000000"/>
            </a:solidFill>
            <a:miter lim="800000"/>
            <a:headEnd/>
            <a:tailEnd/>
          </a:ln>
        </p:spPr>
      </p:sp>
      <p:sp>
        <p:nvSpPr>
          <p:cNvPr id="1054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TextEdit="1"/>
          </p:cNvSpPr>
          <p:nvPr>
            <p:ph type="sldImg"/>
          </p:nvPr>
        </p:nvSpPr>
        <p:spPr bwMode="auto">
          <a:noFill/>
          <a:ln>
            <a:solidFill>
              <a:srgbClr val="000000"/>
            </a:solidFill>
            <a:miter lim="800000"/>
            <a:headEnd/>
            <a:tailEnd/>
          </a:ln>
        </p:spPr>
      </p:sp>
      <p:sp>
        <p:nvSpPr>
          <p:cNvPr id="1095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TextEdit="1"/>
          </p:cNvSpPr>
          <p:nvPr>
            <p:ph type="sldImg"/>
          </p:nvPr>
        </p:nvSpPr>
        <p:spPr bwMode="auto">
          <a:noFill/>
          <a:ln>
            <a:solidFill>
              <a:srgbClr val="000000"/>
            </a:solidFill>
            <a:miter lim="800000"/>
            <a:headEnd/>
            <a:tailEnd/>
          </a:ln>
        </p:spPr>
      </p:sp>
      <p:sp>
        <p:nvSpPr>
          <p:cNvPr id="1116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TextEdit="1"/>
          </p:cNvSpPr>
          <p:nvPr>
            <p:ph type="sldImg"/>
          </p:nvPr>
        </p:nvSpPr>
        <p:spPr bwMode="auto">
          <a:noFill/>
          <a:ln>
            <a:solidFill>
              <a:srgbClr val="000000"/>
            </a:solidFill>
            <a:miter lim="800000"/>
            <a:headEnd/>
            <a:tailEnd/>
          </a:ln>
        </p:spPr>
      </p:sp>
      <p:sp>
        <p:nvSpPr>
          <p:cNvPr id="1136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TextEdit="1"/>
          </p:cNvSpPr>
          <p:nvPr>
            <p:ph type="sldImg"/>
          </p:nvPr>
        </p:nvSpPr>
        <p:spPr bwMode="auto">
          <a:noFill/>
          <a:ln>
            <a:solidFill>
              <a:srgbClr val="000000"/>
            </a:solidFill>
            <a:miter lim="800000"/>
            <a:headEnd/>
            <a:tailEnd/>
          </a:ln>
        </p:spPr>
      </p:sp>
      <p:sp>
        <p:nvSpPr>
          <p:cNvPr id="1157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p:spPr>
      </p:sp>
      <p:sp>
        <p:nvSpPr>
          <p:cNvPr id="1177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TextEdit="1"/>
          </p:cNvSpPr>
          <p:nvPr>
            <p:ph type="sldImg"/>
          </p:nvPr>
        </p:nvSpPr>
        <p:spPr bwMode="auto">
          <a:noFill/>
          <a:ln>
            <a:solidFill>
              <a:srgbClr val="000000"/>
            </a:solidFill>
            <a:miter lim="800000"/>
            <a:headEnd/>
            <a:tailEnd/>
          </a:ln>
        </p:spPr>
      </p:sp>
      <p:sp>
        <p:nvSpPr>
          <p:cNvPr id="1198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TextEdit="1"/>
          </p:cNvSpPr>
          <p:nvPr>
            <p:ph type="sldImg"/>
          </p:nvPr>
        </p:nvSpPr>
        <p:spPr bwMode="auto">
          <a:noFill/>
          <a:ln>
            <a:solidFill>
              <a:srgbClr val="000000"/>
            </a:solidFill>
            <a:miter lim="800000"/>
            <a:headEnd/>
            <a:tailEnd/>
          </a:ln>
        </p:spPr>
      </p:sp>
      <p:sp>
        <p:nvSpPr>
          <p:cNvPr id="1218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TextEdit="1"/>
          </p:cNvSpPr>
          <p:nvPr>
            <p:ph type="sldImg"/>
          </p:nvPr>
        </p:nvSpPr>
        <p:spPr bwMode="auto">
          <a:noFill/>
          <a:ln>
            <a:solidFill>
              <a:srgbClr val="000000"/>
            </a:solidFill>
            <a:miter lim="800000"/>
            <a:headEnd/>
            <a:tailEnd/>
          </a:ln>
        </p:spPr>
      </p:sp>
      <p:sp>
        <p:nvSpPr>
          <p:cNvPr id="1239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TextEdit="1"/>
          </p:cNvSpPr>
          <p:nvPr>
            <p:ph type="sldImg"/>
          </p:nvPr>
        </p:nvSpPr>
        <p:spPr bwMode="auto">
          <a:noFill/>
          <a:ln>
            <a:solidFill>
              <a:srgbClr val="000000"/>
            </a:solidFill>
            <a:miter lim="800000"/>
            <a:headEnd/>
            <a:tailEnd/>
          </a:ln>
        </p:spPr>
      </p:sp>
      <p:sp>
        <p:nvSpPr>
          <p:cNvPr id="1259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E667493-2257-42FB-B347-033724FFDA38}" type="datetime1">
              <a:rPr lang="en-US"/>
              <a:pPr>
                <a:defRPr/>
              </a:pPr>
              <a:t>5/5/2011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89E295-E97D-46FB-A0DB-9A61CB6D50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733D3D-9ABA-4A31-A523-3F3F91C42BD7}" type="datetime1">
              <a:rPr lang="en-US"/>
              <a:pPr>
                <a:defRPr/>
              </a:pPr>
              <a:t>5/5/2011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F17908-A7F6-4DB5-AA80-2290CCD432C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CC026E-5DF3-4EA4-92F4-ED1FFD21F38F}" type="datetime1">
              <a:rPr lang="en-US"/>
              <a:pPr>
                <a:defRPr/>
              </a:pPr>
              <a:t>5/5/2011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799FA7-6517-473E-BA95-81B04BE0E93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3DDBE9-1FFE-42F5-82D3-1D24D70CF12A}" type="datetime1">
              <a:rPr lang="en-US"/>
              <a:pPr>
                <a:defRPr/>
              </a:pPr>
              <a:t>5/5/2011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F1F50-1F21-435F-8DDE-152D10FF30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E15B7A-9DB5-4510-8F57-01407F5B6A67}" type="datetime1">
              <a:rPr lang="en-US"/>
              <a:pPr>
                <a:defRPr/>
              </a:pPr>
              <a:t>5/5/2011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0D6168-13C5-405B-A5B1-02B31956DD3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502CFD9-C096-404E-A218-CCF774037E59}" type="datetime1">
              <a:rPr lang="en-US"/>
              <a:pPr>
                <a:defRPr/>
              </a:pPr>
              <a:t>5/5/2011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35ED03-F778-4426-97B0-62E79593F9C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0ED4CAD-B9CB-48BB-B8CB-C29C76D0F7DC}" type="datetime1">
              <a:rPr lang="en-US"/>
              <a:pPr>
                <a:defRPr/>
              </a:pPr>
              <a:t>5/5/2011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086AAE-4E9E-4288-BEB1-D4BBB4CFAA6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3E2A4CC-28D0-46B5-A881-D67109EEE880}" type="datetime1">
              <a:rPr lang="en-US"/>
              <a:pPr>
                <a:defRPr/>
              </a:pPr>
              <a:t>5/5/2011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096999E-9A4C-46B8-B2C0-47AAD7893FA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AF1AF-3A3E-4BE6-9034-1E9BCAB8F1E7}" type="datetime1">
              <a:rPr lang="en-US"/>
              <a:pPr>
                <a:defRPr/>
              </a:pPr>
              <a:t>5/5/2011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7C86959-C4B8-4C06-B423-89E507E9378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DA4233-FC15-45D0-9FFF-0510FFD275CC}" type="datetime1">
              <a:rPr lang="en-US"/>
              <a:pPr>
                <a:defRPr/>
              </a:pPr>
              <a:t>5/5/2011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185CDD-540D-418F-8DAF-1AF84496C2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199C82-19A5-4A20-B5B3-9B9E84924557}" type="datetime1">
              <a:rPr lang="en-US"/>
              <a:pPr>
                <a:defRPr/>
              </a:pPr>
              <a:t>5/5/2011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1BA847-2776-42F3-B3E5-A07E2D44126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CACA17C-CFC7-4949-B27B-46DF0B0205D3}" type="datetime1">
              <a:rPr lang="en-US"/>
              <a:pPr>
                <a:defRPr/>
              </a:pPr>
              <a:t>5/5/2011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2C97130-D708-41ED-BDB2-AB5B7C3B1D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85800" y="1752601"/>
          <a:ext cx="82296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p:cNvSpPr>
            <a:spLocks noGrp="1"/>
          </p:cNvSpPr>
          <p:nvPr>
            <p:ph type="subTitle" idx="1"/>
          </p:nvPr>
        </p:nvSpPr>
        <p:spPr>
          <a:xfrm>
            <a:off x="1371600" y="4876800"/>
            <a:ext cx="6400800" cy="762000"/>
          </a:xfrm>
        </p:spPr>
        <p:txBody>
          <a:bodyPr rtlCol="0">
            <a:normAutofit fontScale="85000" lnSpcReduction="20000"/>
          </a:bodyPr>
          <a:lstStyle/>
          <a:p>
            <a:pPr eaLnBrk="1" fontAlgn="auto" hangingPunct="1">
              <a:spcAft>
                <a:spcPts val="0"/>
              </a:spcAft>
              <a:buFont typeface="Arial" pitchFamily="34" charset="0"/>
              <a:buNone/>
              <a:defRPr/>
            </a:pPr>
            <a:r>
              <a:rPr lang="en-US" dirty="0" smtClean="0"/>
              <a:t>Tim Robbins</a:t>
            </a:r>
          </a:p>
          <a:p>
            <a:pPr eaLnBrk="1" fontAlgn="auto" hangingPunct="1">
              <a:spcAft>
                <a:spcPts val="0"/>
              </a:spcAft>
              <a:buFont typeface="Arial" pitchFamily="34" charset="0"/>
              <a:buNone/>
              <a:defRPr/>
            </a:pPr>
            <a:r>
              <a:rPr lang="en-US" sz="2400" dirty="0" smtClean="0"/>
              <a:t>May 1, 2011</a:t>
            </a:r>
            <a:endParaRPr lang="en-US" sz="2400" dirty="0"/>
          </a:p>
        </p:txBody>
      </p:sp>
      <p:sp>
        <p:nvSpPr>
          <p:cNvPr id="5" name="Slide Number Placeholder 4"/>
          <p:cNvSpPr>
            <a:spLocks noGrp="1"/>
          </p:cNvSpPr>
          <p:nvPr>
            <p:ph type="sldNum" sz="quarter" idx="12"/>
          </p:nvPr>
        </p:nvSpPr>
        <p:spPr/>
        <p:txBody>
          <a:bodyPr/>
          <a:lstStyle/>
          <a:p>
            <a:pPr>
              <a:defRPr/>
            </a:pPr>
            <a:fld id="{5ECE99C2-C6A8-4A11-8ABC-CB6B8028A2D7}" type="slidenum">
              <a:rPr lang="en-US"/>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b="1" u="sng" smtClean="0"/>
              <a:t>The Purpose of a Breed Standard</a:t>
            </a:r>
            <a:endParaRPr lang="en-US" smtClean="0"/>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US" dirty="0" smtClean="0"/>
              <a:t>The purpose of a standard is to be a </a:t>
            </a:r>
            <a:r>
              <a:rPr lang="en-US" u="sng" dirty="0" smtClean="0"/>
              <a:t>guide</a:t>
            </a:r>
            <a:r>
              <a:rPr lang="en-US" dirty="0" smtClean="0"/>
              <a:t> for </a:t>
            </a:r>
            <a:r>
              <a:rPr lang="en-US" u="sng" dirty="0" smtClean="0"/>
              <a:t>breeders</a:t>
            </a:r>
            <a:r>
              <a:rPr lang="en-US" dirty="0" smtClean="0"/>
              <a:t> and </a:t>
            </a:r>
            <a:r>
              <a:rPr lang="en-US" u="sng" dirty="0" smtClean="0"/>
              <a:t>judges</a:t>
            </a:r>
            <a:r>
              <a:rPr lang="en-US" dirty="0" smtClean="0"/>
              <a: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It is important to keep in mind those features that make the breed unique; those qualities that make the breed </a:t>
            </a:r>
            <a:r>
              <a:rPr lang="en-US" u="sng" dirty="0" smtClean="0"/>
              <a:t>unique; </a:t>
            </a:r>
            <a:r>
              <a:rPr lang="en-US" dirty="0" smtClean="0"/>
              <a:t>those qualities the breed must possess </a:t>
            </a:r>
            <a:r>
              <a:rPr lang="en-US" u="sng" dirty="0" smtClean="0"/>
              <a:t>to do the job</a:t>
            </a:r>
            <a:r>
              <a:rPr lang="en-US" dirty="0" smtClean="0"/>
              <a:t> for which it was created.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A standard should emphasize what is important in the breed.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Conversely, those qualities that of little or no importance are mentioned only in passing, or not at all. </a:t>
            </a:r>
          </a:p>
          <a:p>
            <a:pPr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0311F55F-25C6-4077-93D7-B7466AE13349}" type="slidenum">
              <a:rPr lang="en-US"/>
              <a:pPr>
                <a:defRPr/>
              </a:pPr>
              <a:t>10</a:t>
            </a:fld>
            <a:endParaRPr lang="en-US"/>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smtClean="0"/>
              <a:t>Standard “Facts”</a:t>
            </a:r>
          </a:p>
        </p:txBody>
      </p:sp>
      <p:sp>
        <p:nvSpPr>
          <p:cNvPr id="3" name="Content Placeholder 2"/>
          <p:cNvSpPr>
            <a:spLocks noGrp="1"/>
          </p:cNvSpPr>
          <p:nvPr>
            <p:ph idx="1"/>
          </p:nvPr>
        </p:nvSpPr>
        <p:spPr>
          <a:xfrm>
            <a:off x="457200" y="1524000"/>
            <a:ext cx="8229600" cy="4953000"/>
          </a:xfrm>
        </p:spPr>
        <p:txBody>
          <a:bodyPr rtlCol="0">
            <a:normAutofit fontScale="77500" lnSpcReduction="20000"/>
          </a:bodyPr>
          <a:lstStyle/>
          <a:p>
            <a:pPr eaLnBrk="1" fontAlgn="auto" hangingPunct="1">
              <a:spcAft>
                <a:spcPts val="0"/>
              </a:spcAft>
              <a:buFont typeface="Arial" pitchFamily="34" charset="0"/>
              <a:buChar char="•"/>
              <a:defRPr/>
            </a:pPr>
            <a:r>
              <a:rPr lang="en-US" b="1" dirty="0" smtClean="0"/>
              <a:t>The breed standard belongs to the Parent Club. </a:t>
            </a:r>
          </a:p>
          <a:p>
            <a:pPr eaLnBrk="1" fontAlgn="auto" hangingPunct="1">
              <a:spcAft>
                <a:spcPts val="0"/>
              </a:spcAft>
              <a:buFont typeface="Arial" pitchFamily="34" charset="0"/>
              <a:buChar char="•"/>
              <a:defRPr/>
            </a:pPr>
            <a:r>
              <a:rPr lang="en-US" b="1" dirty="0" smtClean="0"/>
              <a:t>But it must be approved by the American Kennel Club.   </a:t>
            </a:r>
          </a:p>
          <a:p>
            <a:pPr eaLnBrk="1" fontAlgn="auto" hangingPunct="1">
              <a:spcAft>
                <a:spcPts val="0"/>
              </a:spcAft>
              <a:buFont typeface="Arial" pitchFamily="34" charset="0"/>
              <a:buChar char="•"/>
              <a:defRPr/>
            </a:pPr>
            <a:r>
              <a:rPr lang="en-US" b="1" dirty="0" smtClean="0"/>
              <a:t>This also applies to any changes or revisions to the breed  standard.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Breed standards can no longer make reference to another breed in its standard.  For instance,  “Head should be of fair length, the skull flat, rather broad between the ears and moderately well defined at the temples, i.e. a moderate amount of stop and not in one straight line from the nose to the occipital bone, as required in a </a:t>
            </a:r>
            <a:r>
              <a:rPr lang="en-US" u="sng" dirty="0" smtClean="0"/>
              <a:t>Bull Terrier </a:t>
            </a:r>
            <a:r>
              <a:rPr lang="en-US" dirty="0" smtClean="0"/>
              <a:t>.  It should be entirely free from wrinkle.  (1915, 1950 and 1962 versions of the Dalmatian standard, approved by AKC.)</a:t>
            </a:r>
          </a:p>
          <a:p>
            <a:pPr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A34FC0FF-1F23-4AE8-BE3F-DE3832C7D210}" type="slidenum">
              <a:rPr lang="en-US"/>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mtClean="0"/>
              <a:t>Canine Skeleton</a:t>
            </a:r>
          </a:p>
        </p:txBody>
      </p:sp>
      <p:sp>
        <p:nvSpPr>
          <p:cNvPr id="36866" name="Content Placeholder 9"/>
          <p:cNvSpPr>
            <a:spLocks noGrp="1"/>
          </p:cNvSpPr>
          <p:nvPr>
            <p:ph idx="1"/>
          </p:nvPr>
        </p:nvSpPr>
        <p:spPr/>
        <p:txBody>
          <a:bodyPr/>
          <a:lstStyle/>
          <a:p>
            <a:pPr eaLnBrk="1" hangingPunct="1"/>
            <a:endParaRPr lang="en-US" smtClean="0"/>
          </a:p>
        </p:txBody>
      </p:sp>
      <p:pic>
        <p:nvPicPr>
          <p:cNvPr id="36867" name="Picture 7" descr="C:\Users\Gwen\Pictures\Dogs\Dog_anatomy_lateral_skeleton_view.jpg"/>
          <p:cNvPicPr>
            <a:picLocks noChangeAspect="1" noChangeArrowheads="1"/>
          </p:cNvPicPr>
          <p:nvPr/>
        </p:nvPicPr>
        <p:blipFill>
          <a:blip r:embed="rId3"/>
          <a:srcRect/>
          <a:stretch>
            <a:fillRect/>
          </a:stretch>
        </p:blipFill>
        <p:spPr bwMode="auto">
          <a:xfrm>
            <a:off x="1676400" y="1524000"/>
            <a:ext cx="5715000" cy="47212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552D79F-4FF0-4C94-B5EE-F5E87C49AFD4}" type="slidenum">
              <a:rPr lang="en-US"/>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p:nvPr>
        </p:nvSpPr>
        <p:spPr/>
        <p:txBody>
          <a:bodyPr/>
          <a:lstStyle/>
          <a:p>
            <a:r>
              <a:rPr lang="en-US" smtClean="0"/>
              <a:t>Basic knowledge of anatomy</a:t>
            </a:r>
          </a:p>
        </p:txBody>
      </p:sp>
      <p:sp>
        <p:nvSpPr>
          <p:cNvPr id="38914" name="Rectangle 3"/>
          <p:cNvSpPr>
            <a:spLocks noGrp="1"/>
          </p:cNvSpPr>
          <p:nvPr>
            <p:ph type="body" idx="1"/>
          </p:nvPr>
        </p:nvSpPr>
        <p:spPr/>
        <p:txBody>
          <a:bodyPr/>
          <a:lstStyle/>
          <a:p>
            <a:r>
              <a:rPr lang="en-US" smtClean="0"/>
              <a:t>When reading any breed standard, a person needs a basic knowledge of dog anatomy to fully understand some of the terms listed in some breed standards. </a:t>
            </a:r>
          </a:p>
          <a:p>
            <a:r>
              <a:rPr lang="en-US" smtClean="0"/>
              <a:t>Many standards use ratios when describing proportion of height to length.  One needs to understand where such measurements begin and end, on the body of a dog.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smtClean="0"/>
              <a:t>Addition to 1950 Standard</a:t>
            </a:r>
          </a:p>
        </p:txBody>
      </p:sp>
      <p:sp>
        <p:nvSpPr>
          <p:cNvPr id="40962" name="Content Placeholder 2"/>
          <p:cNvSpPr>
            <a:spLocks noGrp="1"/>
          </p:cNvSpPr>
          <p:nvPr>
            <p:ph idx="1"/>
          </p:nvPr>
        </p:nvSpPr>
        <p:spPr/>
        <p:txBody>
          <a:bodyPr/>
          <a:lstStyle/>
          <a:p>
            <a:pPr eaLnBrk="1" hangingPunct="1"/>
            <a:r>
              <a:rPr lang="en-US" sz="2800" b="1" i="1" smtClean="0"/>
              <a:t>Gait</a:t>
            </a:r>
            <a:r>
              <a:rPr lang="en-US" sz="2800" smtClean="0"/>
              <a:t> -- Length of stride should be in proportion to the size of the dog; steady in rhythm of 1,2,3,4 as in the cadence count in military drill.  Front legs should not paddle, nor should there be a straddling appearance.  Hind legs should neither cross nor weave; judges should be able to see each leg move with no interference of another leg.  Drive and reach are most desirable.</a:t>
            </a:r>
          </a:p>
          <a:p>
            <a:pPr eaLnBrk="1" hangingPunct="1"/>
            <a:endParaRPr lang="en-US" smtClean="0"/>
          </a:p>
        </p:txBody>
      </p:sp>
      <p:sp>
        <p:nvSpPr>
          <p:cNvPr id="4" name="Slide Number Placeholder 3"/>
          <p:cNvSpPr>
            <a:spLocks noGrp="1"/>
          </p:cNvSpPr>
          <p:nvPr>
            <p:ph type="sldNum" sz="quarter" idx="12"/>
          </p:nvPr>
        </p:nvSpPr>
        <p:spPr/>
        <p:txBody>
          <a:bodyPr/>
          <a:lstStyle/>
          <a:p>
            <a:pPr>
              <a:defRPr/>
            </a:pPr>
            <a:fld id="{FACA53FB-70D1-43B1-B2F8-993C3D2AE9D4}" type="slidenum">
              <a:rPr lang="en-US"/>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smtClean="0"/>
              <a:t>Comparison of 1921 and 1950</a:t>
            </a:r>
          </a:p>
        </p:txBody>
      </p:sp>
      <p:sp>
        <p:nvSpPr>
          <p:cNvPr id="4" name="Content Placeholder 3"/>
          <p:cNvSpPr>
            <a:spLocks noGrp="1"/>
          </p:cNvSpPr>
          <p:nvPr>
            <p:ph sz="half" idx="1"/>
          </p:nvPr>
        </p:nvSpPr>
        <p:spPr>
          <a:xfrm>
            <a:off x="457200" y="1600200"/>
            <a:ext cx="3886200" cy="4495800"/>
          </a:xfrm>
        </p:spPr>
        <p:txBody>
          <a:bodyPr rtlCol="0">
            <a:normAutofit fontScale="70000" lnSpcReduction="20000"/>
          </a:bodyPr>
          <a:lstStyle/>
          <a:p>
            <a:pPr eaLnBrk="1" fontAlgn="auto" hangingPunct="1">
              <a:spcAft>
                <a:spcPts val="0"/>
              </a:spcAft>
              <a:buFont typeface="Arial" pitchFamily="34" charset="0"/>
              <a:buChar char="•"/>
              <a:defRPr/>
            </a:pPr>
            <a:r>
              <a:rPr lang="en-US" b="1" dirty="0" smtClean="0"/>
              <a:t>1921		SCALE OF POINTS</a:t>
            </a:r>
            <a:endParaRPr lang="en-US" dirty="0" smtClean="0"/>
          </a:p>
          <a:p>
            <a:pPr eaLnBrk="1" fontAlgn="auto" hangingPunct="1">
              <a:spcAft>
                <a:spcPts val="0"/>
              </a:spcAft>
              <a:buFont typeface="Arial" pitchFamily="34" charset="0"/>
              <a:buNone/>
              <a:defRPr/>
            </a:pPr>
            <a:r>
              <a:rPr lang="en-US" b="1" dirty="0" smtClean="0"/>
              <a:t>Head and eye		10</a:t>
            </a:r>
            <a:endParaRPr lang="en-US" dirty="0" smtClean="0"/>
          </a:p>
          <a:p>
            <a:pPr eaLnBrk="1" fontAlgn="auto" hangingPunct="1">
              <a:spcAft>
                <a:spcPts val="0"/>
              </a:spcAft>
              <a:buFont typeface="Arial" pitchFamily="34" charset="0"/>
              <a:buNone/>
              <a:defRPr/>
            </a:pPr>
            <a:r>
              <a:rPr lang="en-US" b="1" dirty="0" smtClean="0"/>
              <a:t>Ears			  5</a:t>
            </a:r>
            <a:endParaRPr lang="en-US" dirty="0" smtClean="0"/>
          </a:p>
          <a:p>
            <a:pPr eaLnBrk="1" fontAlgn="auto" hangingPunct="1">
              <a:spcAft>
                <a:spcPts val="0"/>
              </a:spcAft>
              <a:buFont typeface="Arial" pitchFamily="34" charset="0"/>
              <a:buNone/>
              <a:defRPr/>
            </a:pPr>
            <a:r>
              <a:rPr lang="en-US" b="1" dirty="0" smtClean="0"/>
              <a:t>Neck and shoulders	10</a:t>
            </a:r>
            <a:endParaRPr lang="en-US" dirty="0" smtClean="0"/>
          </a:p>
          <a:p>
            <a:pPr eaLnBrk="1" fontAlgn="auto" hangingPunct="1">
              <a:spcAft>
                <a:spcPts val="0"/>
              </a:spcAft>
              <a:buFont typeface="Arial" pitchFamily="34" charset="0"/>
              <a:buNone/>
              <a:defRPr/>
            </a:pPr>
            <a:r>
              <a:rPr lang="en-US" b="1" dirty="0" smtClean="0"/>
              <a:t>Body, back, chest, loins	10</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b="1" dirty="0" smtClean="0"/>
              <a:t>Legs and feet		15</a:t>
            </a:r>
            <a:endParaRPr lang="en-US" dirty="0" smtClean="0"/>
          </a:p>
          <a:p>
            <a:pPr eaLnBrk="1" fontAlgn="auto" hangingPunct="1">
              <a:spcAft>
                <a:spcPts val="0"/>
              </a:spcAft>
              <a:buFont typeface="Arial" pitchFamily="34" charset="0"/>
              <a:buNone/>
              <a:defRPr/>
            </a:pPr>
            <a:r>
              <a:rPr lang="en-US" b="1" dirty="0" smtClean="0"/>
              <a:t>Coat			  5</a:t>
            </a:r>
            <a:endParaRPr lang="en-US" dirty="0" smtClean="0"/>
          </a:p>
          <a:p>
            <a:pPr eaLnBrk="1" fontAlgn="auto" hangingPunct="1">
              <a:spcAft>
                <a:spcPts val="0"/>
              </a:spcAft>
              <a:buFont typeface="Arial" pitchFamily="34" charset="0"/>
              <a:buNone/>
              <a:defRPr/>
            </a:pPr>
            <a:r>
              <a:rPr lang="en-US" b="1" dirty="0" smtClean="0"/>
              <a:t>Color and markings	30</a:t>
            </a:r>
            <a:endParaRPr lang="en-US" dirty="0" smtClean="0"/>
          </a:p>
          <a:p>
            <a:pPr eaLnBrk="1" fontAlgn="auto" hangingPunct="1">
              <a:spcAft>
                <a:spcPts val="0"/>
              </a:spcAft>
              <a:buFont typeface="Arial" pitchFamily="34" charset="0"/>
              <a:buNone/>
              <a:defRPr/>
            </a:pPr>
            <a:r>
              <a:rPr lang="en-US" b="1" dirty="0" smtClean="0"/>
              <a:t>Tail			  5</a:t>
            </a:r>
            <a:endParaRPr lang="en-US" dirty="0" smtClean="0"/>
          </a:p>
          <a:p>
            <a:pPr eaLnBrk="1" fontAlgn="auto" hangingPunct="1">
              <a:spcAft>
                <a:spcPts val="0"/>
              </a:spcAft>
              <a:buFont typeface="Arial" pitchFamily="34" charset="0"/>
              <a:buNone/>
              <a:defRPr/>
            </a:pPr>
            <a:r>
              <a:rPr lang="en-US" b="1" dirty="0" smtClean="0"/>
              <a:t>Size, symmetry, etc.	</a:t>
            </a:r>
            <a:r>
              <a:rPr lang="en-US" b="1" u="sng" dirty="0" smtClean="0"/>
              <a:t>10</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b="1" dirty="0" smtClean="0"/>
              <a:t>TOTAL			100</a:t>
            </a:r>
            <a:endParaRPr lang="en-US" dirty="0" smtClean="0"/>
          </a:p>
          <a:p>
            <a:pPr eaLnBrk="1" fontAlgn="auto" hangingPunct="1">
              <a:spcAft>
                <a:spcPts val="0"/>
              </a:spcAft>
              <a:buFont typeface="Arial" pitchFamily="34" charset="0"/>
              <a:buChar char="•"/>
              <a:defRPr/>
            </a:pPr>
            <a:endParaRPr lang="en-US" dirty="0"/>
          </a:p>
        </p:txBody>
      </p:sp>
      <p:sp>
        <p:nvSpPr>
          <p:cNvPr id="5" name="Content Placeholder 4"/>
          <p:cNvSpPr>
            <a:spLocks noGrp="1"/>
          </p:cNvSpPr>
          <p:nvPr>
            <p:ph sz="half" idx="2"/>
          </p:nvPr>
        </p:nvSpPr>
        <p:spPr>
          <a:xfrm>
            <a:off x="4648200" y="1600200"/>
            <a:ext cx="3962400" cy="4525963"/>
          </a:xfrm>
        </p:spPr>
        <p:txBody>
          <a:bodyPr rtlCol="0">
            <a:normAutofit fontScale="70000" lnSpcReduction="20000"/>
          </a:bodyPr>
          <a:lstStyle/>
          <a:p>
            <a:pPr eaLnBrk="1" fontAlgn="auto" hangingPunct="1">
              <a:spcAft>
                <a:spcPts val="0"/>
              </a:spcAft>
              <a:buFont typeface="Arial" pitchFamily="34" charset="0"/>
              <a:buChar char="•"/>
              <a:defRPr/>
            </a:pPr>
            <a:r>
              <a:rPr lang="en-US" b="1" dirty="0" smtClean="0"/>
              <a:t> 1950 	SCALE OF POINTS</a:t>
            </a:r>
            <a:endParaRPr lang="en-US" dirty="0" smtClean="0"/>
          </a:p>
          <a:p>
            <a:pPr eaLnBrk="1" fontAlgn="auto" hangingPunct="1">
              <a:spcAft>
                <a:spcPts val="0"/>
              </a:spcAft>
              <a:buFont typeface="Arial" pitchFamily="34" charset="0"/>
              <a:buNone/>
              <a:defRPr/>
            </a:pPr>
            <a:r>
              <a:rPr lang="en-US" b="1" dirty="0" smtClean="0"/>
              <a:t>Head and Eyes		10</a:t>
            </a:r>
            <a:endParaRPr lang="en-US" dirty="0" smtClean="0"/>
          </a:p>
          <a:p>
            <a:pPr eaLnBrk="1" fontAlgn="auto" hangingPunct="1">
              <a:spcAft>
                <a:spcPts val="0"/>
              </a:spcAft>
              <a:buFont typeface="Arial" pitchFamily="34" charset="0"/>
              <a:buNone/>
              <a:defRPr/>
            </a:pPr>
            <a:r>
              <a:rPr lang="en-US" b="1" dirty="0" smtClean="0"/>
              <a:t>Ears			  5</a:t>
            </a:r>
            <a:endParaRPr lang="en-US" dirty="0" smtClean="0"/>
          </a:p>
          <a:p>
            <a:pPr eaLnBrk="1" fontAlgn="auto" hangingPunct="1">
              <a:spcAft>
                <a:spcPts val="0"/>
              </a:spcAft>
              <a:buFont typeface="Arial" pitchFamily="34" charset="0"/>
              <a:buNone/>
              <a:defRPr/>
            </a:pPr>
            <a:r>
              <a:rPr lang="en-US" b="1" dirty="0" smtClean="0"/>
              <a:t>Neck and Shoulders	10</a:t>
            </a:r>
            <a:endParaRPr lang="en-US" dirty="0" smtClean="0"/>
          </a:p>
          <a:p>
            <a:pPr eaLnBrk="1" fontAlgn="auto" hangingPunct="1">
              <a:spcAft>
                <a:spcPts val="0"/>
              </a:spcAft>
              <a:buFont typeface="Arial" pitchFamily="34" charset="0"/>
              <a:buNone/>
              <a:defRPr/>
            </a:pPr>
            <a:r>
              <a:rPr lang="en-US" b="1" dirty="0" smtClean="0"/>
              <a:t>Body, Back, Chest, Loins	10</a:t>
            </a:r>
            <a:endParaRPr lang="en-US" dirty="0" smtClean="0"/>
          </a:p>
          <a:p>
            <a:pPr eaLnBrk="1" fontAlgn="auto" hangingPunct="1">
              <a:spcAft>
                <a:spcPts val="0"/>
              </a:spcAft>
              <a:buFont typeface="Arial" pitchFamily="34" charset="0"/>
              <a:buNone/>
              <a:defRPr/>
            </a:pPr>
            <a:r>
              <a:rPr lang="en-US" b="1" dirty="0" smtClean="0">
                <a:solidFill>
                  <a:srgbClr val="FF0000"/>
                </a:solidFill>
              </a:rPr>
              <a:t>Gait			10</a:t>
            </a:r>
            <a:endParaRPr lang="en-US" dirty="0" smtClean="0">
              <a:solidFill>
                <a:srgbClr val="FF0000"/>
              </a:solidFill>
            </a:endParaRPr>
          </a:p>
          <a:p>
            <a:pPr eaLnBrk="1" fontAlgn="auto" hangingPunct="1">
              <a:spcAft>
                <a:spcPts val="0"/>
              </a:spcAft>
              <a:buFont typeface="Arial" pitchFamily="34" charset="0"/>
              <a:buNone/>
              <a:defRPr/>
            </a:pPr>
            <a:r>
              <a:rPr lang="en-US" b="1" dirty="0" smtClean="0"/>
              <a:t>Legs and Feet		10</a:t>
            </a:r>
            <a:endParaRPr lang="en-US" dirty="0" smtClean="0"/>
          </a:p>
          <a:p>
            <a:pPr eaLnBrk="1" fontAlgn="auto" hangingPunct="1">
              <a:spcAft>
                <a:spcPts val="0"/>
              </a:spcAft>
              <a:buFont typeface="Arial" pitchFamily="34" charset="0"/>
              <a:buNone/>
              <a:defRPr/>
            </a:pPr>
            <a:r>
              <a:rPr lang="en-US" b="1" dirty="0" smtClean="0"/>
              <a:t>Coat			  5</a:t>
            </a:r>
            <a:endParaRPr lang="en-US" dirty="0" smtClean="0"/>
          </a:p>
          <a:p>
            <a:pPr eaLnBrk="1" fontAlgn="auto" hangingPunct="1">
              <a:spcAft>
                <a:spcPts val="0"/>
              </a:spcAft>
              <a:buFont typeface="Arial" pitchFamily="34" charset="0"/>
              <a:buNone/>
              <a:defRPr/>
            </a:pPr>
            <a:r>
              <a:rPr lang="en-US" b="1" dirty="0" smtClean="0"/>
              <a:t>Color and Markings	25</a:t>
            </a:r>
            <a:endParaRPr lang="en-US" dirty="0" smtClean="0"/>
          </a:p>
          <a:p>
            <a:pPr eaLnBrk="1" fontAlgn="auto" hangingPunct="1">
              <a:spcAft>
                <a:spcPts val="0"/>
              </a:spcAft>
              <a:buFont typeface="Arial" pitchFamily="34" charset="0"/>
              <a:buNone/>
              <a:defRPr/>
            </a:pPr>
            <a:r>
              <a:rPr lang="en-US" b="1" dirty="0" smtClean="0"/>
              <a:t>Tail			  5</a:t>
            </a:r>
            <a:endParaRPr lang="en-US" dirty="0" smtClean="0"/>
          </a:p>
          <a:p>
            <a:pPr eaLnBrk="1" fontAlgn="auto" hangingPunct="1">
              <a:spcAft>
                <a:spcPts val="0"/>
              </a:spcAft>
              <a:buFont typeface="Arial" pitchFamily="34" charset="0"/>
              <a:buNone/>
              <a:defRPr/>
            </a:pPr>
            <a:r>
              <a:rPr lang="en-US" b="1" dirty="0" smtClean="0"/>
              <a:t>Size, Symmetry, etc.	</a:t>
            </a:r>
            <a:r>
              <a:rPr lang="en-US" b="1" u="sng" dirty="0" smtClean="0"/>
              <a:t>10</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b="1" dirty="0" smtClean="0"/>
              <a:t>TOTAL			100</a:t>
            </a:r>
            <a:endParaRPr lang="en-US" dirty="0" smtClean="0"/>
          </a:p>
          <a:p>
            <a:pPr eaLnBrk="1" fontAlgn="auto" hangingPunct="1">
              <a:spcAft>
                <a:spcPts val="0"/>
              </a:spcAft>
              <a:buFont typeface="Arial" pitchFamily="34" charset="0"/>
              <a:buChar char="•"/>
              <a:defRPr/>
            </a:pPr>
            <a:endParaRPr lang="en-US" dirty="0"/>
          </a:p>
        </p:txBody>
      </p:sp>
      <p:sp>
        <p:nvSpPr>
          <p:cNvPr id="6" name="Slide Number Placeholder 5"/>
          <p:cNvSpPr>
            <a:spLocks noGrp="1"/>
          </p:cNvSpPr>
          <p:nvPr>
            <p:ph type="sldNum" sz="quarter" idx="12"/>
          </p:nvPr>
        </p:nvSpPr>
        <p:spPr/>
        <p:txBody>
          <a:bodyPr/>
          <a:lstStyle/>
          <a:p>
            <a:pPr>
              <a:defRPr/>
            </a:pPr>
            <a:fld id="{C25BF009-9BD9-466B-B821-3F31C56D5D51}" type="slidenum">
              <a:rPr lang="en-US"/>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p:nvPr>
        </p:nvSpPr>
        <p:spPr/>
        <p:txBody>
          <a:bodyPr/>
          <a:lstStyle/>
          <a:p>
            <a:r>
              <a:rPr lang="en-US" sz="2800" b="1" smtClean="0"/>
              <a:t>“Behind the Scenes of the 1962 AKC Standard Revision”</a:t>
            </a:r>
          </a:p>
        </p:txBody>
      </p:sp>
      <p:sp>
        <p:nvSpPr>
          <p:cNvPr id="45058" name="Rectangle 3"/>
          <p:cNvSpPr>
            <a:spLocks noGrp="1"/>
          </p:cNvSpPr>
          <p:nvPr>
            <p:ph type="body" idx="1"/>
          </p:nvPr>
        </p:nvSpPr>
        <p:spPr/>
        <p:txBody>
          <a:bodyPr/>
          <a:lstStyle/>
          <a:p>
            <a:r>
              <a:rPr lang="en-US" sz="2800" smtClean="0"/>
              <a:t>Brief DCA history before 1960.</a:t>
            </a:r>
          </a:p>
          <a:p>
            <a:r>
              <a:rPr lang="en-US" sz="2800" smtClean="0"/>
              <a:t>Interview with Dr. David G. Doane (committee member) Personal memories. </a:t>
            </a:r>
          </a:p>
          <a:p>
            <a:r>
              <a:rPr lang="en-US" sz="2800" smtClean="0"/>
              <a:t>Reasons for wanting to add DQ’s to the standard.</a:t>
            </a:r>
          </a:p>
          <a:p>
            <a:r>
              <a:rPr lang="en-US" sz="2800" smtClean="0"/>
              <a:t>Letter from AKC to Standard Committee 2/8/62</a:t>
            </a:r>
          </a:p>
          <a:p>
            <a:r>
              <a:rPr lang="en-US" sz="1600" smtClean="0"/>
              <a:t>(Thanks to Cheryl Steinmetz, DCA Historian)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p:nvPr>
        </p:nvSpPr>
        <p:spPr/>
        <p:txBody>
          <a:bodyPr/>
          <a:lstStyle/>
          <a:p>
            <a:r>
              <a:rPr lang="en-US" smtClean="0"/>
              <a:t>Reasons for DQ’s added in 1962</a:t>
            </a:r>
          </a:p>
        </p:txBody>
      </p:sp>
      <p:sp>
        <p:nvSpPr>
          <p:cNvPr id="47106" name="Rectangle 3"/>
          <p:cNvSpPr>
            <a:spLocks noGrp="1"/>
          </p:cNvSpPr>
          <p:nvPr>
            <p:ph type="body" idx="1"/>
          </p:nvPr>
        </p:nvSpPr>
        <p:spPr/>
        <p:txBody>
          <a:bodyPr/>
          <a:lstStyle/>
          <a:p>
            <a:r>
              <a:rPr lang="en-US" sz="2000" smtClean="0"/>
              <a:t>Prior to 1962, the DCA had a relatively small membership, most of which lived on the East coast. </a:t>
            </a:r>
          </a:p>
          <a:p>
            <a:r>
              <a:rPr lang="en-US" sz="2000" smtClean="0"/>
              <a:t>The only time dogs from the West coast competed with the East coast dogs was at Westminster.  The majority of the West coast dogs were large. </a:t>
            </a:r>
          </a:p>
          <a:p>
            <a:r>
              <a:rPr lang="en-US" sz="2000" smtClean="0"/>
              <a:t>The DCA standard committee wanted to enforce the preferred size of 19-23 inches listed in the Standard.  The AKC, at this time, did NOT want any size disqualifications for height included in any standard.  A letter from the AKC in February 1962, to the DCA reminded the committee of their position. </a:t>
            </a:r>
          </a:p>
          <a:p>
            <a:r>
              <a:rPr lang="en-US" sz="2000" smtClean="0"/>
              <a:t>However, through persistence of the committee, the AKC did allow a height disqualification, but only if the height was 24 inches. The DCA reluctantly agreed.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p:nvPr>
        </p:nvSpPr>
        <p:spPr/>
        <p:txBody>
          <a:bodyPr/>
          <a:lstStyle/>
          <a:p>
            <a:r>
              <a:rPr lang="en-US" smtClean="0"/>
              <a:t>Reasons for DQ’s (cont’d)</a:t>
            </a:r>
          </a:p>
        </p:txBody>
      </p:sp>
      <p:sp>
        <p:nvSpPr>
          <p:cNvPr id="49154" name="Rectangle 3"/>
          <p:cNvSpPr>
            <a:spLocks noGrp="1"/>
          </p:cNvSpPr>
          <p:nvPr>
            <p:ph type="body" idx="1"/>
          </p:nvPr>
        </p:nvSpPr>
        <p:spPr/>
        <p:txBody>
          <a:bodyPr/>
          <a:lstStyle/>
          <a:p>
            <a:r>
              <a:rPr lang="en-US" sz="2400" smtClean="0"/>
              <a:t>Prior to 1962, tricolors were still being shown, and winning. The DCA standard committee felt that this was wrong and added the DQ’s for tricolors and patches.  </a:t>
            </a:r>
          </a:p>
          <a:p>
            <a:r>
              <a:rPr lang="en-US" sz="2400" smtClean="0"/>
              <a:t>Cowhocked rears were a problem in the breed, so the committee added “Cowhocks” as a major fault. </a:t>
            </a:r>
          </a:p>
          <a:p>
            <a:r>
              <a:rPr lang="en-US" sz="2400" smtClean="0"/>
              <a:t>Incomplete pigmentation was also added as a major fault.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
            </a:r>
            <a:br>
              <a:rPr lang="en-US" b="1" dirty="0" smtClean="0"/>
            </a:br>
            <a:r>
              <a:rPr lang="en-US" b="1" dirty="0" smtClean="0"/>
              <a:t>1962 AKC Standard for the Dalmatian</a:t>
            </a:r>
            <a:r>
              <a:rPr lang="en-US" dirty="0" smtClean="0"/>
              <a:t/>
            </a:r>
            <a:br>
              <a:rPr lang="en-US" dirty="0" smtClean="0"/>
            </a:br>
            <a:r>
              <a:rPr lang="en-US" sz="2700" b="1" dirty="0" smtClean="0"/>
              <a:t>Changed from the 1950 version </a:t>
            </a:r>
            <a:r>
              <a:rPr lang="en-US" dirty="0" smtClean="0"/>
              <a:t/>
            </a:r>
            <a:br>
              <a:rPr lang="en-US" dirty="0" smtClean="0"/>
            </a:br>
            <a:endParaRPr lang="en-US" dirty="0"/>
          </a:p>
        </p:txBody>
      </p:sp>
      <p:sp>
        <p:nvSpPr>
          <p:cNvPr id="3" name="Content Placeholder 2"/>
          <p:cNvSpPr>
            <a:spLocks noGrp="1"/>
          </p:cNvSpPr>
          <p:nvPr>
            <p:ph idx="1"/>
          </p:nvPr>
        </p:nvSpPr>
        <p:spPr>
          <a:xfrm>
            <a:off x="533400" y="1371600"/>
            <a:ext cx="8153400" cy="5334000"/>
          </a:xfrm>
        </p:spPr>
        <p:txBody>
          <a:bodyPr rtlCol="0">
            <a:normAutofit fontScale="92500" lnSpcReduction="10000"/>
          </a:bodyPr>
          <a:lstStyle/>
          <a:p>
            <a:pPr eaLnBrk="1" fontAlgn="auto" hangingPunct="1">
              <a:spcAft>
                <a:spcPts val="0"/>
              </a:spcAft>
              <a:buFont typeface="Arial" pitchFamily="34" charset="0"/>
              <a:buChar char="•"/>
              <a:defRPr/>
            </a:pPr>
            <a:r>
              <a:rPr lang="en-US" sz="1800" b="1" dirty="0" smtClean="0"/>
              <a:t>This version of the AKC Standard incorporated </a:t>
            </a:r>
            <a:r>
              <a:rPr lang="en-US" sz="1800" b="1" u="sng" dirty="0" smtClean="0"/>
              <a:t>many important changes in wording, including faults and disqualifications</a:t>
            </a:r>
            <a:r>
              <a:rPr lang="en-US" sz="1800" b="1" dirty="0" smtClean="0"/>
              <a:t>.</a:t>
            </a:r>
            <a:endParaRPr lang="en-US" sz="1800" dirty="0" smtClean="0"/>
          </a:p>
          <a:p>
            <a:pPr eaLnBrk="1" fontAlgn="auto" hangingPunct="1">
              <a:spcAft>
                <a:spcPts val="0"/>
              </a:spcAft>
              <a:buFont typeface="Arial" pitchFamily="34" charset="0"/>
              <a:buChar char="•"/>
              <a:defRPr/>
            </a:pPr>
            <a:r>
              <a:rPr lang="en-US" sz="1800" b="1" dirty="0" smtClean="0"/>
              <a:t>The General Appearance statement was moved from the end to the beginning of the standard.</a:t>
            </a:r>
            <a:endParaRPr lang="en-US" sz="1800" dirty="0" smtClean="0"/>
          </a:p>
          <a:p>
            <a:pPr eaLnBrk="1" fontAlgn="auto" hangingPunct="1">
              <a:spcAft>
                <a:spcPts val="0"/>
              </a:spcAft>
              <a:buFont typeface="Arial" pitchFamily="34" charset="0"/>
              <a:buChar char="•"/>
              <a:defRPr/>
            </a:pPr>
            <a:r>
              <a:rPr lang="en-US" sz="1800" b="1" dirty="0" smtClean="0"/>
              <a:t>The descriptions of the </a:t>
            </a:r>
            <a:r>
              <a:rPr lang="en-US" sz="1800" b="1" u="sng" dirty="0" smtClean="0"/>
              <a:t>head, muzzle, eyes, ears and nose </a:t>
            </a:r>
            <a:r>
              <a:rPr lang="en-US" sz="1800" b="1" dirty="0" smtClean="0"/>
              <a:t> were combined into one section.</a:t>
            </a:r>
            <a:endParaRPr lang="en-US" sz="1800" dirty="0" smtClean="0"/>
          </a:p>
          <a:p>
            <a:pPr eaLnBrk="1" fontAlgn="auto" hangingPunct="1">
              <a:spcAft>
                <a:spcPts val="0"/>
              </a:spcAft>
              <a:buFont typeface="Arial" pitchFamily="34" charset="0"/>
              <a:buChar char="•"/>
              <a:defRPr/>
            </a:pPr>
            <a:r>
              <a:rPr lang="en-US" sz="1800" b="1" dirty="0" smtClean="0"/>
              <a:t>1. The description of the</a:t>
            </a:r>
            <a:r>
              <a:rPr lang="en-US" sz="1800" b="1" u="sng" dirty="0" smtClean="0"/>
              <a:t> bite</a:t>
            </a:r>
            <a:r>
              <a:rPr lang="en-US" sz="1800" b="1" dirty="0" smtClean="0"/>
              <a:t> appears for the </a:t>
            </a:r>
            <a:r>
              <a:rPr lang="en-US" sz="1800" b="1" u="sng" dirty="0" smtClean="0"/>
              <a:t>first time</a:t>
            </a:r>
            <a:r>
              <a:rPr lang="en-US" sz="1800" b="1" dirty="0" smtClean="0"/>
              <a:t>.  Added a disqualification for overshot or undershot. </a:t>
            </a:r>
            <a:endParaRPr lang="en-US" sz="1800" dirty="0" smtClean="0"/>
          </a:p>
          <a:p>
            <a:pPr eaLnBrk="1" fontAlgn="auto" hangingPunct="1">
              <a:spcAft>
                <a:spcPts val="0"/>
              </a:spcAft>
              <a:buFont typeface="Arial" pitchFamily="34" charset="0"/>
              <a:buChar char="•"/>
              <a:defRPr/>
            </a:pPr>
            <a:r>
              <a:rPr lang="en-US" sz="1800" b="1" dirty="0" smtClean="0"/>
              <a:t>2. </a:t>
            </a:r>
            <a:r>
              <a:rPr lang="en-US" sz="1800" b="1" u="sng" dirty="0" smtClean="0"/>
              <a:t>Blue eyes</a:t>
            </a:r>
            <a:r>
              <a:rPr lang="en-US" sz="1800" b="1" dirty="0" smtClean="0"/>
              <a:t> are mentioned as acceptable for the first time. </a:t>
            </a:r>
            <a:endParaRPr lang="en-US" sz="1800" dirty="0" smtClean="0"/>
          </a:p>
          <a:p>
            <a:pPr eaLnBrk="1" fontAlgn="auto" hangingPunct="1">
              <a:spcAft>
                <a:spcPts val="0"/>
              </a:spcAft>
              <a:buFont typeface="Arial" pitchFamily="34" charset="0"/>
              <a:buChar char="•"/>
              <a:defRPr/>
            </a:pPr>
            <a:r>
              <a:rPr lang="en-US" sz="1800" b="1" dirty="0" smtClean="0"/>
              <a:t>3. </a:t>
            </a:r>
            <a:r>
              <a:rPr lang="en-US" sz="1800" b="1" u="sng" dirty="0" smtClean="0"/>
              <a:t>Faults</a:t>
            </a:r>
            <a:r>
              <a:rPr lang="en-US" sz="1800" b="1" dirty="0" smtClean="0"/>
              <a:t> and </a:t>
            </a:r>
            <a:r>
              <a:rPr lang="en-US" sz="1800" b="1" u="sng" dirty="0" smtClean="0"/>
              <a:t>Major Faults</a:t>
            </a:r>
            <a:r>
              <a:rPr lang="en-US" sz="1800" b="1" dirty="0" smtClean="0"/>
              <a:t> appear for the first time.  ( Lack of pigment in </a:t>
            </a:r>
            <a:r>
              <a:rPr lang="en-US" sz="1800" b="1" dirty="0" err="1" smtClean="0"/>
              <a:t>eyerims</a:t>
            </a:r>
            <a:r>
              <a:rPr lang="en-US" sz="1800" b="1" dirty="0" smtClean="0"/>
              <a:t> and/or nose).</a:t>
            </a:r>
            <a:endParaRPr lang="en-US" sz="1800" dirty="0" smtClean="0"/>
          </a:p>
          <a:p>
            <a:pPr eaLnBrk="1" fontAlgn="auto" hangingPunct="1">
              <a:spcAft>
                <a:spcPts val="0"/>
              </a:spcAft>
              <a:buFont typeface="Arial" pitchFamily="34" charset="0"/>
              <a:buChar char="•"/>
              <a:defRPr/>
            </a:pPr>
            <a:r>
              <a:rPr lang="en-US" sz="1800" b="1" dirty="0" smtClean="0"/>
              <a:t>Neck and Shoulders—The word “moderately” is deleted from the shoulder description. </a:t>
            </a:r>
            <a:endParaRPr lang="en-US" sz="1800" dirty="0" smtClean="0"/>
          </a:p>
          <a:p>
            <a:pPr eaLnBrk="1" fontAlgn="auto" hangingPunct="1">
              <a:spcAft>
                <a:spcPts val="0"/>
              </a:spcAft>
              <a:buFont typeface="Arial" pitchFamily="34" charset="0"/>
              <a:buChar char="•"/>
              <a:defRPr/>
            </a:pPr>
            <a:r>
              <a:rPr lang="en-US" sz="1800" b="1" dirty="0" smtClean="0"/>
              <a:t>Body, Back, Chest &amp; Loins. –Remains the same, except the word “moderately” is deleted in the description of “ribs well sprung.”</a:t>
            </a:r>
            <a:endParaRPr lang="en-US" sz="1800" dirty="0" smtClean="0"/>
          </a:p>
          <a:p>
            <a:pPr eaLnBrk="1" fontAlgn="auto" hangingPunct="1">
              <a:spcAft>
                <a:spcPts val="0"/>
              </a:spcAft>
              <a:buFont typeface="Arial" pitchFamily="34" charset="0"/>
              <a:buChar char="•"/>
              <a:defRPr/>
            </a:pPr>
            <a:r>
              <a:rPr lang="en-US" sz="1800" b="1" dirty="0" smtClean="0"/>
              <a:t>Legs, Feet &amp; Nails--- Two sections are combined into one.  “Dewclaws may be removed from legs” is </a:t>
            </a:r>
            <a:r>
              <a:rPr lang="en-US" sz="1800" b="1" u="sng" dirty="0" smtClean="0"/>
              <a:t>added</a:t>
            </a:r>
            <a:r>
              <a:rPr lang="en-US" sz="1800" b="1" dirty="0" smtClean="0"/>
              <a:t> to this section .  Additional wording added : “nails may be both black and white” and “nails may be both liver and white”.</a:t>
            </a:r>
            <a:endParaRPr lang="en-US" sz="1800" dirty="0" smtClean="0"/>
          </a:p>
          <a:p>
            <a:pPr eaLnBrk="1" fontAlgn="auto" hangingPunct="1">
              <a:spcAft>
                <a:spcPts val="0"/>
              </a:spcAft>
              <a:buFont typeface="Arial" pitchFamily="34" charset="0"/>
              <a:buChar char="•"/>
              <a:defRPr/>
            </a:pPr>
            <a:r>
              <a:rPr lang="en-US" sz="1800" b="1" dirty="0" smtClean="0"/>
              <a:t>Gait---Wording remains the same as 1950 version.  Added: </a:t>
            </a:r>
            <a:r>
              <a:rPr lang="en-US" sz="1800" b="1" u="sng" dirty="0" smtClean="0"/>
              <a:t>“</a:t>
            </a:r>
            <a:r>
              <a:rPr lang="en-US" sz="1800" b="1" u="sng" dirty="0" err="1" smtClean="0"/>
              <a:t>Cowhocks</a:t>
            </a:r>
            <a:r>
              <a:rPr lang="en-US" sz="1800" b="1" u="sng" dirty="0" smtClean="0"/>
              <a:t> are a major fault”</a:t>
            </a:r>
            <a:endParaRPr lang="en-US" sz="1800" dirty="0" smtClean="0"/>
          </a:p>
          <a:p>
            <a:pPr eaLnBrk="1" fontAlgn="auto" hangingPunct="1">
              <a:spcAft>
                <a:spcPts val="0"/>
              </a:spcAft>
              <a:buFont typeface="Arial" pitchFamily="34" charset="0"/>
              <a:buChar char="•"/>
              <a:defRPr/>
            </a:pPr>
            <a:endParaRPr lang="en-US" sz="1800" dirty="0" smtClean="0"/>
          </a:p>
          <a:p>
            <a:pPr eaLnBrk="1" fontAlgn="auto" hangingPunct="1">
              <a:spcAft>
                <a:spcPts val="0"/>
              </a:spcAft>
              <a:buFont typeface="Arial" pitchFamily="34" charset="0"/>
              <a:buChar char="•"/>
              <a:defRPr/>
            </a:pPr>
            <a:endParaRPr lang="en-US" sz="1400" dirty="0"/>
          </a:p>
        </p:txBody>
      </p:sp>
      <p:sp>
        <p:nvSpPr>
          <p:cNvPr id="4" name="Slide Number Placeholder 3"/>
          <p:cNvSpPr>
            <a:spLocks noGrp="1"/>
          </p:cNvSpPr>
          <p:nvPr>
            <p:ph type="sldNum" sz="quarter" idx="12"/>
          </p:nvPr>
        </p:nvSpPr>
        <p:spPr/>
        <p:txBody>
          <a:bodyPr/>
          <a:lstStyle/>
          <a:p>
            <a:pPr>
              <a:defRPr/>
            </a:pPr>
            <a:fld id="{2F2ED0F0-18E3-4E0C-B3CE-383C84962158}" type="slidenum">
              <a:rPr lang="en-US"/>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smtClean="0"/>
              <a:t>Key Points</a:t>
            </a:r>
          </a:p>
        </p:txBody>
      </p:sp>
      <p:sp>
        <p:nvSpPr>
          <p:cNvPr id="16386" name="Content Placeholder 2"/>
          <p:cNvSpPr>
            <a:spLocks noGrp="1"/>
          </p:cNvSpPr>
          <p:nvPr>
            <p:ph idx="1"/>
          </p:nvPr>
        </p:nvSpPr>
        <p:spPr/>
        <p:txBody>
          <a:bodyPr/>
          <a:lstStyle/>
          <a:p>
            <a:pPr eaLnBrk="1" hangingPunct="1"/>
            <a:r>
              <a:rPr lang="en-US" sz="2800" smtClean="0"/>
              <a:t>Comparison Standards and Historical Background</a:t>
            </a:r>
          </a:p>
          <a:p>
            <a:pPr lvl="1" eaLnBrk="1" hangingPunct="1"/>
            <a:r>
              <a:rPr lang="en-US" sz="2400" smtClean="0"/>
              <a:t>AKC (1989)</a:t>
            </a:r>
          </a:p>
          <a:p>
            <a:pPr lvl="1" eaLnBrk="1" hangingPunct="1"/>
            <a:r>
              <a:rPr lang="en-US" sz="2400" smtClean="0"/>
              <a:t>UKC :United States (2010)</a:t>
            </a:r>
          </a:p>
          <a:p>
            <a:pPr lvl="1" eaLnBrk="1" hangingPunct="1"/>
            <a:r>
              <a:rPr lang="en-US" sz="2400" smtClean="0"/>
              <a:t>Canada (2009)</a:t>
            </a:r>
          </a:p>
          <a:p>
            <a:pPr lvl="1" eaLnBrk="1" hangingPunct="1"/>
            <a:r>
              <a:rPr lang="en-US" sz="2400" smtClean="0"/>
              <a:t>UK: England  (2009)</a:t>
            </a:r>
          </a:p>
          <a:p>
            <a:pPr lvl="1" eaLnBrk="1" hangingPunct="1"/>
            <a:r>
              <a:rPr lang="en-US" sz="2400" smtClean="0"/>
              <a:t>Australia (1993)</a:t>
            </a:r>
          </a:p>
          <a:p>
            <a:pPr lvl="1" eaLnBrk="1" hangingPunct="1"/>
            <a:r>
              <a:rPr lang="en-US" sz="2400" smtClean="0"/>
              <a:t>FCI: Federation Cynologique Internationale  (1999)</a:t>
            </a:r>
          </a:p>
        </p:txBody>
      </p:sp>
      <p:sp>
        <p:nvSpPr>
          <p:cNvPr id="4" name="Slide Number Placeholder 3"/>
          <p:cNvSpPr>
            <a:spLocks noGrp="1"/>
          </p:cNvSpPr>
          <p:nvPr>
            <p:ph type="sldNum" sz="quarter" idx="12"/>
          </p:nvPr>
        </p:nvSpPr>
        <p:spPr/>
        <p:txBody>
          <a:bodyPr/>
          <a:lstStyle/>
          <a:p>
            <a:pPr>
              <a:defRPr/>
            </a:pPr>
            <a:fld id="{1E8C601F-8D4C-4A39-8DCF-109D1F4B67B7}" type="slidenum">
              <a:rPr lang="en-US"/>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274638"/>
            <a:ext cx="8229600" cy="792162"/>
          </a:xfrm>
        </p:spPr>
        <p:txBody>
          <a:bodyPr/>
          <a:lstStyle/>
          <a:p>
            <a:pPr eaLnBrk="1" hangingPunct="1"/>
            <a:r>
              <a:rPr lang="en-US" sz="4000" smtClean="0"/>
              <a:t>1962 Standard cont</a:t>
            </a:r>
          </a:p>
        </p:txBody>
      </p:sp>
      <p:sp>
        <p:nvSpPr>
          <p:cNvPr id="53250" name="Content Placeholder 2"/>
          <p:cNvSpPr>
            <a:spLocks noGrp="1"/>
          </p:cNvSpPr>
          <p:nvPr>
            <p:ph idx="1"/>
          </p:nvPr>
        </p:nvSpPr>
        <p:spPr>
          <a:xfrm>
            <a:off x="457200" y="1066800"/>
            <a:ext cx="8229600" cy="5791200"/>
          </a:xfrm>
        </p:spPr>
        <p:txBody>
          <a:bodyPr/>
          <a:lstStyle/>
          <a:p>
            <a:pPr eaLnBrk="1" hangingPunct="1"/>
            <a:r>
              <a:rPr lang="en-US" sz="1700" b="1" smtClean="0"/>
              <a:t>Tail--- New wording: “Should ideally reach the hock joint” replaced “should not be too long”.</a:t>
            </a:r>
            <a:endParaRPr lang="en-US" sz="1700" smtClean="0"/>
          </a:p>
          <a:p>
            <a:pPr eaLnBrk="1" hangingPunct="1"/>
            <a:r>
              <a:rPr lang="en-US" sz="1700" b="1" smtClean="0"/>
              <a:t>Deleted: “It should be spotted, the more profusely the better”.</a:t>
            </a:r>
            <a:endParaRPr lang="en-US" sz="1700" smtClean="0"/>
          </a:p>
          <a:p>
            <a:pPr eaLnBrk="1" hangingPunct="1"/>
            <a:r>
              <a:rPr lang="en-US" sz="1700" b="1" smtClean="0"/>
              <a:t>Coat—Wording remains the same as 1950 version.</a:t>
            </a:r>
            <a:endParaRPr lang="en-US" sz="1700" smtClean="0"/>
          </a:p>
          <a:p>
            <a:pPr eaLnBrk="1" hangingPunct="1"/>
            <a:r>
              <a:rPr lang="en-US" sz="1700" b="1" smtClean="0"/>
              <a:t>Color &amp; Markings---Removed “the deeper and richer the black the better” and changed it to “dense black”.  </a:t>
            </a:r>
            <a:r>
              <a:rPr lang="en-US" sz="1700" b="1" u="sng" smtClean="0"/>
              <a:t>Added for the first time :</a:t>
            </a:r>
            <a:r>
              <a:rPr lang="en-US" sz="1700" b="1" smtClean="0"/>
              <a:t> “Patches, tri-colors, and any color markings other than black or liver constitute a disqualification. A true patch is a solid, sharply defined mass of black or liver that is appreciably larger than any of the markings on the dog.  Several spots that are so adjacent that they actually touch one another at the edges do not constitute a patch.”</a:t>
            </a:r>
            <a:endParaRPr lang="en-US" sz="1700" smtClean="0"/>
          </a:p>
          <a:p>
            <a:pPr eaLnBrk="1" hangingPunct="1"/>
            <a:r>
              <a:rPr lang="en-US" sz="1700" b="1" smtClean="0"/>
              <a:t>Size---</a:t>
            </a:r>
            <a:r>
              <a:rPr lang="en-US" sz="1700" b="1" u="sng" smtClean="0"/>
              <a:t>Added for the first time—</a:t>
            </a:r>
            <a:r>
              <a:rPr lang="en-US" sz="1700" b="1" smtClean="0"/>
              <a:t>Any dog or bitch over 24 inches at the withers is to be disqualified. Wording remained the same.  19-23 inches at withers.  </a:t>
            </a:r>
          </a:p>
          <a:p>
            <a:pPr eaLnBrk="1" hangingPunct="1"/>
            <a:r>
              <a:rPr lang="en-US" sz="1700" b="1" u="sng" smtClean="0"/>
              <a:t>Major Faults: (added for the first time)—</a:t>
            </a:r>
            <a:r>
              <a:rPr lang="en-US" sz="1700" b="1" smtClean="0"/>
              <a:t>Butterfly or flesh colored nose. Cowhocks.  Flat feet.  Lack of pigment in eye rims.  Shyness. Trichiasis (abnormal position of direction of eyelashes).</a:t>
            </a:r>
            <a:endParaRPr lang="en-US" sz="1700" smtClean="0"/>
          </a:p>
          <a:p>
            <a:pPr eaLnBrk="1" hangingPunct="1"/>
            <a:r>
              <a:rPr lang="en-US" sz="1700" b="1" u="sng" smtClean="0"/>
              <a:t>Faults: (added for the first time) </a:t>
            </a:r>
            <a:r>
              <a:rPr lang="en-US" sz="1700" b="1" smtClean="0"/>
              <a:t>–Ring or low set tail.  Undersize or oversize.</a:t>
            </a:r>
            <a:endParaRPr lang="en-US" sz="1700" smtClean="0"/>
          </a:p>
          <a:p>
            <a:pPr eaLnBrk="1" hangingPunct="1"/>
            <a:r>
              <a:rPr lang="en-US" sz="1700" b="1" u="sng" smtClean="0"/>
              <a:t>Scale of Points—</a:t>
            </a:r>
            <a:r>
              <a:rPr lang="en-US" sz="1700" b="1" smtClean="0"/>
              <a:t>Remained the same as the 1950 version. </a:t>
            </a:r>
            <a:endParaRPr lang="en-US" sz="1700" smtClean="0"/>
          </a:p>
          <a:p>
            <a:pPr eaLnBrk="1" hangingPunct="1"/>
            <a:r>
              <a:rPr lang="en-US" sz="1700" b="1" u="sng" smtClean="0"/>
              <a:t>Disqualifications:</a:t>
            </a:r>
            <a:r>
              <a:rPr lang="en-US" sz="1700" b="1" smtClean="0"/>
              <a:t> (added for the first time).  Any color markings other than black or liver.  Any size over 24 inches at the withers.  Patches. Tri-colors.  Undershot or overshot bite. </a:t>
            </a:r>
            <a:endParaRPr lang="en-US" sz="1700" smtClean="0"/>
          </a:p>
          <a:p>
            <a:pPr eaLnBrk="1" hangingPunct="1"/>
            <a:endParaRPr lang="en-US" sz="1700" smtClean="0"/>
          </a:p>
        </p:txBody>
      </p:sp>
      <p:sp>
        <p:nvSpPr>
          <p:cNvPr id="4" name="Slide Number Placeholder 3"/>
          <p:cNvSpPr>
            <a:spLocks noGrp="1"/>
          </p:cNvSpPr>
          <p:nvPr>
            <p:ph type="sldNum" sz="quarter" idx="12"/>
          </p:nvPr>
        </p:nvSpPr>
        <p:spPr/>
        <p:txBody>
          <a:bodyPr/>
          <a:lstStyle/>
          <a:p>
            <a:pPr>
              <a:defRPr/>
            </a:pPr>
            <a:fld id="{18C60859-1558-4538-B98F-76D23C9B5D32}" type="slidenum">
              <a:rPr lang="en-US"/>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eaLnBrk="1" hangingPunct="1"/>
            <a:r>
              <a:rPr lang="en-US" sz="3200" b="1" u="sng" smtClean="0"/>
              <a:t>Revising a breed standard takes a long, long time.</a:t>
            </a:r>
            <a:r>
              <a:rPr lang="en-US" sz="4000" b="1" u="sng" smtClean="0"/>
              <a:t> </a:t>
            </a:r>
            <a:r>
              <a:rPr lang="en-US" sz="3200" b="1" smtClean="0"/>
              <a:t>(1981-1989)</a:t>
            </a:r>
            <a:endParaRPr lang="en-US" sz="4000" smtClean="0"/>
          </a:p>
        </p:txBody>
      </p:sp>
      <p:sp>
        <p:nvSpPr>
          <p:cNvPr id="3" name="Content Placeholder 2"/>
          <p:cNvSpPr>
            <a:spLocks noGrp="1"/>
          </p:cNvSpPr>
          <p:nvPr>
            <p:ph idx="1"/>
          </p:nvPr>
        </p:nvSpPr>
        <p:spPr/>
        <p:txBody>
          <a:bodyPr rtlCol="0">
            <a:normAutofit fontScale="40000" lnSpcReduction="20000"/>
          </a:bodyPr>
          <a:lstStyle/>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sz="5000" b="1" dirty="0" smtClean="0"/>
              <a:t>Some DCA history:</a:t>
            </a:r>
            <a:endParaRPr lang="en-US" sz="5000" dirty="0" smtClean="0"/>
          </a:p>
          <a:p>
            <a:pPr eaLnBrk="1" fontAlgn="auto" hangingPunct="1">
              <a:spcAft>
                <a:spcPts val="0"/>
              </a:spcAft>
              <a:buFont typeface="Arial" pitchFamily="34" charset="0"/>
              <a:buChar char="•"/>
              <a:defRPr/>
            </a:pPr>
            <a:r>
              <a:rPr lang="en-US" sz="5000" b="1" u="sng" dirty="0" smtClean="0"/>
              <a:t> The Standard Committee</a:t>
            </a:r>
            <a:r>
              <a:rPr lang="en-US" sz="5000" b="1" dirty="0" smtClean="0"/>
              <a:t>: Sylvia </a:t>
            </a:r>
            <a:r>
              <a:rPr lang="en-US" sz="5000" b="1" dirty="0" err="1" smtClean="0"/>
              <a:t>Howison</a:t>
            </a:r>
            <a:r>
              <a:rPr lang="en-US" sz="5000" b="1" dirty="0" smtClean="0"/>
              <a:t> (chairman), Dick </a:t>
            </a:r>
            <a:r>
              <a:rPr lang="en-US" sz="5000" b="1" dirty="0" err="1" smtClean="0"/>
              <a:t>Heriot</a:t>
            </a:r>
            <a:r>
              <a:rPr lang="en-US" sz="5000" b="1" dirty="0" smtClean="0"/>
              <a:t>, Jean Meador, Joanne Nash, and Carol Schubert worked throughout the 1980’s to update and revise the AKC Standard. </a:t>
            </a:r>
          </a:p>
          <a:p>
            <a:pPr eaLnBrk="1" fontAlgn="auto" hangingPunct="1">
              <a:spcAft>
                <a:spcPts val="0"/>
              </a:spcAft>
              <a:buFont typeface="Arial" pitchFamily="34" charset="0"/>
              <a:buChar char="•"/>
              <a:defRPr/>
            </a:pPr>
            <a:endParaRPr lang="en-US" sz="5000" dirty="0" smtClean="0"/>
          </a:p>
          <a:p>
            <a:pPr eaLnBrk="1" fontAlgn="auto" hangingPunct="1">
              <a:spcAft>
                <a:spcPts val="0"/>
              </a:spcAft>
              <a:buFont typeface="Arial" pitchFamily="34" charset="0"/>
              <a:buChar char="•"/>
              <a:defRPr/>
            </a:pPr>
            <a:r>
              <a:rPr lang="en-US" sz="5000" b="1" u="sng" dirty="0" smtClean="0"/>
              <a:t>Areas that needed clarification:</a:t>
            </a:r>
            <a:endParaRPr lang="en-US" sz="5000" dirty="0" smtClean="0"/>
          </a:p>
          <a:p>
            <a:pPr eaLnBrk="1" fontAlgn="auto" hangingPunct="1">
              <a:spcAft>
                <a:spcPts val="0"/>
              </a:spcAft>
              <a:buFont typeface="Arial" pitchFamily="34" charset="0"/>
              <a:buChar char="•"/>
              <a:defRPr/>
            </a:pPr>
            <a:r>
              <a:rPr lang="en-US" sz="5000" b="1" dirty="0" smtClean="0"/>
              <a:t>A better explanation of a patch.</a:t>
            </a:r>
            <a:endParaRPr lang="en-US" sz="5000" dirty="0" smtClean="0"/>
          </a:p>
          <a:p>
            <a:pPr eaLnBrk="1" fontAlgn="auto" hangingPunct="1">
              <a:spcAft>
                <a:spcPts val="0"/>
              </a:spcAft>
              <a:buFont typeface="Arial" pitchFamily="34" charset="0"/>
              <a:buChar char="•"/>
              <a:defRPr/>
            </a:pPr>
            <a:r>
              <a:rPr lang="en-US" sz="5000" b="1" dirty="0" smtClean="0"/>
              <a:t>A better description of tri-color.</a:t>
            </a:r>
            <a:endParaRPr lang="en-US" sz="5000" dirty="0" smtClean="0"/>
          </a:p>
          <a:p>
            <a:pPr eaLnBrk="1" fontAlgn="auto" hangingPunct="1">
              <a:spcAft>
                <a:spcPts val="0"/>
              </a:spcAft>
              <a:buFont typeface="Arial" pitchFamily="34" charset="0"/>
              <a:buChar char="•"/>
              <a:defRPr/>
            </a:pPr>
            <a:r>
              <a:rPr lang="en-US" sz="5000" b="1" dirty="0" smtClean="0"/>
              <a:t>A better description of proportion</a:t>
            </a:r>
            <a:endParaRPr lang="en-US" sz="5000" dirty="0" smtClean="0"/>
          </a:p>
          <a:p>
            <a:pPr eaLnBrk="1" fontAlgn="auto" hangingPunct="1">
              <a:spcAft>
                <a:spcPts val="0"/>
              </a:spcAft>
              <a:buFont typeface="Arial" pitchFamily="34" charset="0"/>
              <a:buChar char="•"/>
              <a:defRPr/>
            </a:pPr>
            <a:r>
              <a:rPr lang="en-US" sz="5000" b="1" dirty="0" smtClean="0"/>
              <a:t>A better description of gait/movement. </a:t>
            </a:r>
          </a:p>
          <a:p>
            <a:pPr eaLnBrk="1" fontAlgn="auto" hangingPunct="1">
              <a:spcAft>
                <a:spcPts val="0"/>
              </a:spcAft>
              <a:buFont typeface="Arial" pitchFamily="34" charset="0"/>
              <a:buChar char="•"/>
              <a:defRPr/>
            </a:pPr>
            <a:endParaRPr lang="en-US" sz="5000" dirty="0" smtClean="0"/>
          </a:p>
          <a:p>
            <a:pPr eaLnBrk="1" fontAlgn="auto" hangingPunct="1">
              <a:spcAft>
                <a:spcPts val="0"/>
              </a:spcAft>
              <a:buFont typeface="Arial" pitchFamily="34" charset="0"/>
              <a:buChar char="•"/>
              <a:defRPr/>
            </a:pPr>
            <a:r>
              <a:rPr lang="en-US" sz="5000" b="1" dirty="0" smtClean="0"/>
              <a:t>All parts of the 1962 standard were under review to get better wording and if changes were justified, </a:t>
            </a:r>
            <a:r>
              <a:rPr lang="en-US" sz="5000" b="1" u="sng" dirty="0" smtClean="0"/>
              <a:t>all  the changes needed to be done at the one time</a:t>
            </a:r>
            <a:r>
              <a:rPr lang="en-US" sz="5000" b="1" dirty="0" smtClean="0"/>
              <a:t>.</a:t>
            </a:r>
            <a:br>
              <a:rPr lang="en-US" sz="5000" b="1" dirty="0" smtClean="0"/>
            </a:br>
            <a:endParaRPr lang="en-US" sz="5000" dirty="0" smtClean="0"/>
          </a:p>
          <a:p>
            <a:pPr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D2BB636A-8E13-49F4-BCF1-8E1E5A6E48CF}" type="slidenum">
              <a:rPr lang="en-US"/>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eaLnBrk="1" hangingPunct="1"/>
            <a:r>
              <a:rPr lang="en-US" sz="2800" b="1" u="sng" smtClean="0"/>
              <a:t>AKC’s Mandate to Clubs to RE-FORMAT the Standard</a:t>
            </a:r>
            <a:endParaRPr lang="en-US" sz="2800" smtClean="0"/>
          </a:p>
        </p:txBody>
      </p:sp>
      <p:sp>
        <p:nvSpPr>
          <p:cNvPr id="57346" name="Content Placeholder 2"/>
          <p:cNvSpPr>
            <a:spLocks noGrp="1"/>
          </p:cNvSpPr>
          <p:nvPr>
            <p:ph idx="1"/>
          </p:nvPr>
        </p:nvSpPr>
        <p:spPr>
          <a:xfrm>
            <a:off x="457200" y="1066800"/>
            <a:ext cx="8534400" cy="5410200"/>
          </a:xfrm>
        </p:spPr>
        <p:txBody>
          <a:bodyPr/>
          <a:lstStyle/>
          <a:p>
            <a:pPr eaLnBrk="1" hangingPunct="1"/>
            <a:r>
              <a:rPr lang="en-US" sz="1800" smtClean="0"/>
              <a:t>Just about the time that an “acceptable”  updated standard was ready to send to the DCA membership to vote, the AKC decides that ALL breed standards need to be put into a uniform format.   This meant that the Standard Committee had to start over.</a:t>
            </a:r>
          </a:p>
          <a:p>
            <a:pPr eaLnBrk="1" hangingPunct="1"/>
            <a:endParaRPr lang="en-US" sz="1800" smtClean="0"/>
          </a:p>
          <a:p>
            <a:pPr eaLnBrk="1" hangingPunct="1"/>
            <a:r>
              <a:rPr lang="en-US" sz="1800" smtClean="0">
                <a:solidFill>
                  <a:srgbClr val="A50021"/>
                </a:solidFill>
              </a:rPr>
              <a:t>AKC was opposed to the inclusion of “The Scale of Points”** </a:t>
            </a:r>
          </a:p>
          <a:p>
            <a:pPr eaLnBrk="1" hangingPunct="1"/>
            <a:endParaRPr lang="en-US" sz="1800" smtClean="0">
              <a:solidFill>
                <a:srgbClr val="A50021"/>
              </a:solidFill>
            </a:endParaRPr>
          </a:p>
          <a:p>
            <a:pPr eaLnBrk="1" hangingPunct="1"/>
            <a:r>
              <a:rPr lang="en-US" sz="1800" smtClean="0"/>
              <a:t>AKC wanted uniform terminology, which meant finding “new” words to describe the Dalmatian.   </a:t>
            </a:r>
          </a:p>
          <a:p>
            <a:pPr eaLnBrk="1" hangingPunct="1"/>
            <a:endParaRPr lang="en-US" sz="1800" smtClean="0"/>
          </a:p>
          <a:p>
            <a:pPr eaLnBrk="1" hangingPunct="1"/>
            <a:r>
              <a:rPr lang="en-US" sz="1800" smtClean="0"/>
              <a:t>This prolonged the revision process for about three years.  Each new version had to be approved by the DCA Board.  There were many “heated” discussions. </a:t>
            </a:r>
          </a:p>
          <a:p>
            <a:pPr eaLnBrk="1" hangingPunct="1"/>
            <a:endParaRPr lang="en-US" sz="1800" smtClean="0"/>
          </a:p>
          <a:p>
            <a:pPr eaLnBrk="1" hangingPunct="1"/>
            <a:r>
              <a:rPr lang="en-US" sz="1800" smtClean="0"/>
              <a:t>After many attempts to vote to approve the changes, a version was finally submitted to AKC, and was approved on July 11, 1989.</a:t>
            </a:r>
          </a:p>
          <a:p>
            <a:pPr eaLnBrk="1" hangingPunct="1"/>
            <a:endParaRPr lang="en-US" sz="1800" smtClean="0"/>
          </a:p>
          <a:p>
            <a:pPr eaLnBrk="1" hangingPunct="1"/>
            <a:r>
              <a:rPr lang="en-US" sz="1800" smtClean="0"/>
              <a:t>This is the current version of the AKC Dalmatian Standard, and the “</a:t>
            </a:r>
            <a:r>
              <a:rPr lang="en-US" sz="1800" smtClean="0">
                <a:solidFill>
                  <a:srgbClr val="A50021"/>
                </a:solidFill>
              </a:rPr>
              <a:t>Scale of Points” did remain a part of it. </a:t>
            </a:r>
          </a:p>
          <a:p>
            <a:pPr eaLnBrk="1" hangingPunct="1"/>
            <a:endParaRPr lang="en-US" sz="1800" smtClean="0">
              <a:solidFill>
                <a:srgbClr val="A50021"/>
              </a:solidFill>
            </a:endParaRPr>
          </a:p>
        </p:txBody>
      </p:sp>
      <p:sp>
        <p:nvSpPr>
          <p:cNvPr id="4" name="Slide Number Placeholder 3"/>
          <p:cNvSpPr>
            <a:spLocks noGrp="1"/>
          </p:cNvSpPr>
          <p:nvPr>
            <p:ph type="sldNum" sz="quarter" idx="12"/>
          </p:nvPr>
        </p:nvSpPr>
        <p:spPr/>
        <p:txBody>
          <a:bodyPr/>
          <a:lstStyle/>
          <a:p>
            <a:pPr>
              <a:defRPr/>
            </a:pPr>
            <a:fld id="{CC264BED-2DA1-4758-8B7A-EB2AFCF7559D}" type="slidenum">
              <a:rPr lang="en-US"/>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rtlCol="0">
            <a:normAutofit fontScale="90000"/>
          </a:bodyPr>
          <a:lstStyle/>
          <a:p>
            <a:pPr eaLnBrk="1" fontAlgn="auto" hangingPunct="1">
              <a:spcAft>
                <a:spcPts val="0"/>
              </a:spcAft>
              <a:defRPr/>
            </a:pPr>
            <a:r>
              <a:rPr lang="en-US" sz="4000" b="1" u="sng" dirty="0" smtClean="0"/>
              <a:t>Making the Standard Easy to Understand</a:t>
            </a:r>
            <a:endParaRPr lang="en-US" dirty="0"/>
          </a:p>
        </p:txBody>
      </p:sp>
      <p:sp>
        <p:nvSpPr>
          <p:cNvPr id="3" name="Content Placeholder 2"/>
          <p:cNvSpPr>
            <a:spLocks noGrp="1"/>
          </p:cNvSpPr>
          <p:nvPr>
            <p:ph idx="1"/>
          </p:nvPr>
        </p:nvSpPr>
        <p:spPr>
          <a:xfrm>
            <a:off x="457200" y="1143000"/>
            <a:ext cx="8534400" cy="5562600"/>
          </a:xfrm>
        </p:spPr>
        <p:txBody>
          <a:bodyPr rtlCol="0">
            <a:normAutofit fontScale="47500" lnSpcReduction="20000"/>
          </a:bodyPr>
          <a:lstStyle/>
          <a:p>
            <a:pPr eaLnBrk="1" fontAlgn="auto" hangingPunct="1">
              <a:spcAft>
                <a:spcPts val="0"/>
              </a:spcAft>
              <a:buFont typeface="Arial" pitchFamily="34" charset="0"/>
              <a:buChar char="•"/>
              <a:defRPr/>
            </a:pPr>
            <a:r>
              <a:rPr lang="en-US" sz="3400" dirty="0" smtClean="0"/>
              <a:t>The text of the standard must be as clear and concise as possible. Sentence structure should be simple and straightforward. </a:t>
            </a:r>
          </a:p>
          <a:p>
            <a:pPr eaLnBrk="1" fontAlgn="auto" hangingPunct="1">
              <a:spcAft>
                <a:spcPts val="0"/>
              </a:spcAft>
              <a:buFont typeface="Arial" pitchFamily="34" charset="0"/>
              <a:buChar char="•"/>
              <a:defRPr/>
            </a:pPr>
            <a:endParaRPr lang="en-US" sz="3400" dirty="0" smtClean="0"/>
          </a:p>
          <a:p>
            <a:pPr eaLnBrk="1" fontAlgn="auto" hangingPunct="1">
              <a:spcAft>
                <a:spcPts val="0"/>
              </a:spcAft>
              <a:buFont typeface="Arial" pitchFamily="34" charset="0"/>
              <a:buChar char="•"/>
              <a:defRPr/>
            </a:pPr>
            <a:r>
              <a:rPr lang="en-US" sz="3400" dirty="0" smtClean="0"/>
              <a:t>When verbs are used they should to the extent possible indicate the present tense; “is” or “are” rather than “should be”.</a:t>
            </a:r>
          </a:p>
          <a:p>
            <a:pPr eaLnBrk="1" fontAlgn="auto" hangingPunct="1">
              <a:spcAft>
                <a:spcPts val="0"/>
              </a:spcAft>
              <a:buFont typeface="Arial" pitchFamily="34" charset="0"/>
              <a:buChar char="•"/>
              <a:defRPr/>
            </a:pPr>
            <a:endParaRPr lang="en-US" sz="3400" dirty="0" smtClean="0"/>
          </a:p>
          <a:p>
            <a:pPr eaLnBrk="1" fontAlgn="auto" hangingPunct="1">
              <a:spcAft>
                <a:spcPts val="0"/>
              </a:spcAft>
              <a:buFont typeface="Arial" pitchFamily="34" charset="0"/>
              <a:buChar char="•"/>
              <a:defRPr/>
            </a:pPr>
            <a:r>
              <a:rPr lang="en-US" sz="3400" u="sng" dirty="0" smtClean="0"/>
              <a:t>The Complete Dog Book Glossary</a:t>
            </a:r>
            <a:r>
              <a:rPr lang="en-US" sz="3400" dirty="0" smtClean="0"/>
              <a:t> is the reference source for terminology.  Every word used must have the same definition as in the glossary.  A concerted effort is being made to use the same word, with the same definition, from standard to standard. </a:t>
            </a:r>
          </a:p>
          <a:p>
            <a:pPr eaLnBrk="1" fontAlgn="auto" hangingPunct="1">
              <a:spcAft>
                <a:spcPts val="0"/>
              </a:spcAft>
              <a:buFont typeface="Arial" pitchFamily="34" charset="0"/>
              <a:buChar char="•"/>
              <a:defRPr/>
            </a:pPr>
            <a:endParaRPr lang="en-US" sz="3400" dirty="0" smtClean="0"/>
          </a:p>
          <a:p>
            <a:pPr eaLnBrk="1" fontAlgn="auto" hangingPunct="1">
              <a:spcAft>
                <a:spcPts val="0"/>
              </a:spcAft>
              <a:buFont typeface="Arial" pitchFamily="34" charset="0"/>
              <a:buChar char="•"/>
              <a:defRPr/>
            </a:pPr>
            <a:r>
              <a:rPr lang="en-US" sz="3400" dirty="0" smtClean="0"/>
              <a:t>Any </a:t>
            </a:r>
            <a:r>
              <a:rPr lang="en-US" sz="3400" u="sng" dirty="0" smtClean="0"/>
              <a:t>fault </a:t>
            </a:r>
            <a:r>
              <a:rPr lang="en-US" sz="3400" dirty="0" smtClean="0"/>
              <a:t>to be cited should be included under the appropriate descriptive section of the standard.  Care ought to be taken to list only faults that are of special concern to the breed. </a:t>
            </a:r>
          </a:p>
          <a:p>
            <a:pPr eaLnBrk="1" fontAlgn="auto" hangingPunct="1">
              <a:spcAft>
                <a:spcPts val="0"/>
              </a:spcAft>
              <a:buFont typeface="Arial" pitchFamily="34" charset="0"/>
              <a:buChar char="•"/>
              <a:defRPr/>
            </a:pPr>
            <a:endParaRPr lang="en-US" sz="3400" dirty="0" smtClean="0"/>
          </a:p>
          <a:p>
            <a:pPr eaLnBrk="1" fontAlgn="auto" hangingPunct="1">
              <a:spcAft>
                <a:spcPts val="0"/>
              </a:spcAft>
              <a:buFont typeface="Arial" pitchFamily="34" charset="0"/>
              <a:buChar char="•"/>
              <a:defRPr/>
            </a:pPr>
            <a:r>
              <a:rPr lang="en-US" sz="3400" u="sng" dirty="0" smtClean="0"/>
              <a:t>Disqualifying Faults  </a:t>
            </a:r>
            <a:r>
              <a:rPr lang="en-US" sz="3400" dirty="0" smtClean="0"/>
              <a:t>should be listed in the appropriate sections in the body of the standard. Thorough consideration should be given before a specific fault is made a disqualification. </a:t>
            </a:r>
            <a:r>
              <a:rPr lang="en-US" sz="3400" u="sng" dirty="0" smtClean="0"/>
              <a:t> A disqualification must be clearly stated, defined, or measurable with no room for interpretation.  </a:t>
            </a:r>
          </a:p>
          <a:p>
            <a:pPr eaLnBrk="1" fontAlgn="auto" hangingPunct="1">
              <a:spcAft>
                <a:spcPts val="0"/>
              </a:spcAft>
              <a:buFont typeface="Arial" pitchFamily="34" charset="0"/>
              <a:buChar char="•"/>
              <a:defRPr/>
            </a:pPr>
            <a:endParaRPr lang="en-US" sz="3400" u="sng" dirty="0" smtClean="0"/>
          </a:p>
          <a:p>
            <a:pPr eaLnBrk="1" fontAlgn="auto" hangingPunct="1">
              <a:spcAft>
                <a:spcPts val="0"/>
              </a:spcAft>
              <a:buFont typeface="Arial" pitchFamily="34" charset="0"/>
              <a:buChar char="•"/>
              <a:defRPr/>
            </a:pPr>
            <a:r>
              <a:rPr lang="en-US" sz="3400" dirty="0" smtClean="0"/>
              <a:t>Those faults which AKC rules make disqualifications for all breeds are not necessary to list in the standard. </a:t>
            </a:r>
          </a:p>
          <a:p>
            <a:pPr eaLnBrk="1" fontAlgn="auto" hangingPunct="1">
              <a:spcAft>
                <a:spcPts val="0"/>
              </a:spcAft>
              <a:buFont typeface="Arial" pitchFamily="34" charset="0"/>
              <a:buChar char="•"/>
              <a:defRPr/>
            </a:pPr>
            <a:endParaRPr lang="en-US" sz="3400" dirty="0" smtClean="0"/>
          </a:p>
          <a:p>
            <a:pPr eaLnBrk="1" fontAlgn="auto" hangingPunct="1">
              <a:spcAft>
                <a:spcPts val="0"/>
              </a:spcAft>
              <a:buFont typeface="Arial" pitchFamily="34" charset="0"/>
              <a:buChar char="•"/>
              <a:defRPr/>
            </a:pPr>
            <a:r>
              <a:rPr lang="en-US" sz="3400" dirty="0" smtClean="0"/>
              <a:t>In general, there is no need to list faults which are obvious from the positive description of the dog. For instance, if the positive description reads, “</a:t>
            </a:r>
            <a:r>
              <a:rPr lang="en-US" sz="3400" dirty="0" err="1" smtClean="0"/>
              <a:t>topline</a:t>
            </a:r>
            <a:r>
              <a:rPr lang="en-US" sz="3400" dirty="0" smtClean="0"/>
              <a:t> straight and level”, it would unnecessary to state that “a roach or sway back is a fault”.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DA1C2FD2-71CC-4384-BAAD-5CD72B32FFB6}" type="slidenum">
              <a:rPr lang="en-US"/>
              <a:pPr>
                <a:defRPr/>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 calcmode="lin" valueType="num">
                                      <p:cBhvr additive="base">
                                        <p:cTn id="3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r>
              <a:rPr lang="en-US" b="1" smtClean="0"/>
              <a:t>Standard Format (since 1988)</a:t>
            </a:r>
            <a:endParaRPr lang="en-US" smtClean="0"/>
          </a:p>
        </p:txBody>
      </p:sp>
      <p:sp>
        <p:nvSpPr>
          <p:cNvPr id="3" name="Content Placeholder 2"/>
          <p:cNvSpPr>
            <a:spLocks noGrp="1"/>
          </p:cNvSpPr>
          <p:nvPr>
            <p:ph idx="1"/>
          </p:nvPr>
        </p:nvSpPr>
        <p:spPr>
          <a:xfrm>
            <a:off x="457200" y="1600200"/>
            <a:ext cx="8229600" cy="4876800"/>
          </a:xfrm>
        </p:spPr>
        <p:txBody>
          <a:bodyPr rtlCol="0">
            <a:normAutofit fontScale="62500" lnSpcReduction="20000"/>
          </a:bodyPr>
          <a:lstStyle/>
          <a:p>
            <a:pPr eaLnBrk="1" fontAlgn="auto" hangingPunct="1">
              <a:spcAft>
                <a:spcPts val="0"/>
              </a:spcAft>
              <a:buFont typeface="Arial" pitchFamily="34" charset="0"/>
              <a:buChar char="•"/>
              <a:defRPr/>
            </a:pPr>
            <a:r>
              <a:rPr lang="en-US" u="sng" dirty="0" smtClean="0"/>
              <a:t>General Appearance:  </a:t>
            </a:r>
            <a:r>
              <a:rPr lang="en-US" dirty="0" smtClean="0"/>
              <a:t> This paragraph is the most important paragraph in the standard, in the sense that it should spell out what the breed’s most important qualities are.  The General Appearance section should describe the breed’s purpose and emphasize those qualities that are critical to fulfilling its function.  In a sense, everything in the standard should relate form to function.  Remember, the General Appearance section is not the standard.  It is the place to cite the breed’s </a:t>
            </a:r>
            <a:r>
              <a:rPr lang="en-US" i="1" u="sng" dirty="0" smtClean="0"/>
              <a:t>most</a:t>
            </a:r>
            <a:r>
              <a:rPr lang="en-US" i="1" dirty="0" smtClean="0"/>
              <a:t> </a:t>
            </a:r>
            <a:r>
              <a:rPr lang="en-US" i="1" u="sng" dirty="0" smtClean="0"/>
              <a:t>important</a:t>
            </a:r>
            <a:r>
              <a:rPr lang="en-US" dirty="0" smtClean="0"/>
              <a:t> qualities.  These features would then be fully described under the appropriate heading in the body of the standard. </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dirty="0" smtClean="0"/>
              <a:t>According to Mari-Beth O’Neill at the AKC, about 1/3 of all clubs </a:t>
            </a:r>
            <a:r>
              <a:rPr lang="en-US" u="sng" dirty="0" smtClean="0"/>
              <a:t>refused</a:t>
            </a:r>
            <a:r>
              <a:rPr lang="en-US" dirty="0" smtClean="0"/>
              <a:t>  to use the standard format.  The idea behind the standard format was to help with judge’s education.  At the time, she recalls the struggle the DCA had in keeping the “point scale” at the end of our standard, but now she applauds us for doing it. It gives judges an idea of the importance of each part of the Dalmatian in relationship to the others. </a:t>
            </a:r>
          </a:p>
          <a:p>
            <a:pPr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1164D4E2-4D60-43AB-A4CB-E1969E5F73C9}" type="slidenum">
              <a:rPr lang="en-US"/>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u="sng" dirty="0" smtClean="0"/>
              <a:t>The “Biggest” Additions and Changes  in the 1989 Standard</a:t>
            </a:r>
            <a:endParaRPr lang="en-US" dirty="0"/>
          </a:p>
        </p:txBody>
      </p:sp>
      <p:sp>
        <p:nvSpPr>
          <p:cNvPr id="3" name="Content Placeholder 2"/>
          <p:cNvSpPr>
            <a:spLocks noGrp="1"/>
          </p:cNvSpPr>
          <p:nvPr>
            <p:ph idx="1"/>
          </p:nvPr>
        </p:nvSpPr>
        <p:spPr/>
        <p:txBody>
          <a:bodyPr rtlCol="0">
            <a:normAutofit fontScale="55000" lnSpcReduction="20000"/>
          </a:bodyPr>
          <a:lstStyle/>
          <a:p>
            <a:pPr eaLnBrk="1" fontAlgn="auto" hangingPunct="1">
              <a:spcAft>
                <a:spcPts val="0"/>
              </a:spcAft>
              <a:buFont typeface="Arial" pitchFamily="34" charset="0"/>
              <a:buChar char="•"/>
              <a:defRPr/>
            </a:pPr>
            <a:r>
              <a:rPr lang="en-US" u="sng" dirty="0" smtClean="0"/>
              <a:t>General Appearance:</a:t>
            </a:r>
            <a:r>
              <a:rPr lang="en-US" dirty="0" smtClean="0"/>
              <a:t>  This opening section was expanded to include wording for many of the sections in the 1962 version.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u="sng" dirty="0" smtClean="0"/>
              <a:t>Size, Proportion and Substance:  </a:t>
            </a:r>
            <a:r>
              <a:rPr lang="en-US" dirty="0" smtClean="0"/>
              <a:t>Wording was added…”The overall length of the body from the </a:t>
            </a:r>
            <a:r>
              <a:rPr lang="en-US" dirty="0" err="1" smtClean="0"/>
              <a:t>forechest</a:t>
            </a:r>
            <a:r>
              <a:rPr lang="en-US" dirty="0" smtClean="0"/>
              <a:t> to the buttocks is approximately equal to the height at the withers.  Wording changed from “heavy in bone” to “sturdy in bone”.  Disqualification for over 24 inches is included in this section.</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u="sng" dirty="0" smtClean="0"/>
              <a:t>Head:</a:t>
            </a:r>
            <a:r>
              <a:rPr lang="en-US" dirty="0" smtClean="0"/>
              <a:t>  1.“The head is in balance with the overall dog” was added.  2. Statement about abnormal position of eyelids was added.  3. The </a:t>
            </a:r>
            <a:r>
              <a:rPr lang="en-US" u="sng" dirty="0" smtClean="0"/>
              <a:t>stop</a:t>
            </a:r>
            <a:r>
              <a:rPr lang="en-US" dirty="0" smtClean="0"/>
              <a:t> was mentioned for the first time.  4. Muzzle and length of skull being equal was added.  5. Mention of muzzle and top of skull being parallel was added.  6. Bite disqualifications were added to this section.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u="sng" dirty="0" smtClean="0"/>
              <a:t>Neck, </a:t>
            </a:r>
            <a:r>
              <a:rPr lang="en-US" u="sng" dirty="0" err="1" smtClean="0"/>
              <a:t>topline</a:t>
            </a:r>
            <a:r>
              <a:rPr lang="en-US" u="sng" dirty="0" smtClean="0"/>
              <a:t>, and body: </a:t>
            </a:r>
            <a:r>
              <a:rPr lang="en-US" dirty="0" smtClean="0"/>
              <a:t>  1.  Language about the </a:t>
            </a:r>
            <a:r>
              <a:rPr lang="en-US" dirty="0" err="1" smtClean="0"/>
              <a:t>topline</a:t>
            </a:r>
            <a:r>
              <a:rPr lang="en-US" dirty="0" smtClean="0"/>
              <a:t>, the brisket, the back, and the croup was expanded, with more concise wording.  2. “The tail is a natural extension of the </a:t>
            </a:r>
            <a:r>
              <a:rPr lang="en-US" dirty="0" err="1" smtClean="0"/>
              <a:t>topline</a:t>
            </a:r>
            <a:r>
              <a:rPr lang="en-US" dirty="0" smtClean="0"/>
              <a:t>” was added. “It is never docked” was added. </a:t>
            </a:r>
          </a:p>
          <a:p>
            <a:pPr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BCEE13DD-917A-454E-A677-DC4799226189}" type="slidenum">
              <a:rPr lang="en-US"/>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u="sng" dirty="0" smtClean="0"/>
              <a:t>The “Biggest” Additions and Changes  in the 1989 Standard </a:t>
            </a:r>
            <a:r>
              <a:rPr lang="en-US" sz="2700" b="1" u="sng" dirty="0" smtClean="0"/>
              <a:t>(cont)</a:t>
            </a:r>
            <a:endParaRPr lang="en-US" dirty="0"/>
          </a:p>
        </p:txBody>
      </p:sp>
      <p:sp>
        <p:nvSpPr>
          <p:cNvPr id="3" name="Content Placeholder 2"/>
          <p:cNvSpPr>
            <a:spLocks noGrp="1"/>
          </p:cNvSpPr>
          <p:nvPr>
            <p:ph idx="1"/>
          </p:nvPr>
        </p:nvSpPr>
        <p:spPr/>
        <p:txBody>
          <a:bodyPr rtlCol="0">
            <a:normAutofit fontScale="55000" lnSpcReduction="20000"/>
          </a:bodyPr>
          <a:lstStyle/>
          <a:p>
            <a:pPr eaLnBrk="1" fontAlgn="auto" hangingPunct="1">
              <a:spcAft>
                <a:spcPts val="0"/>
              </a:spcAft>
              <a:buFont typeface="Arial" pitchFamily="34" charset="0"/>
              <a:buChar char="•"/>
              <a:defRPr/>
            </a:pPr>
            <a:r>
              <a:rPr lang="en-US" u="sng" dirty="0" smtClean="0"/>
              <a:t>New sections for “Forequarters” and “Hindquarters” were added. </a:t>
            </a:r>
            <a:r>
              <a:rPr lang="en-US" dirty="0" smtClean="0"/>
              <a:t> Statement about the “pastern” appeared for the first time; and were added to the “scale of points” for the first time.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u="sng" dirty="0" smtClean="0"/>
              <a:t>Feet: </a:t>
            </a:r>
            <a:r>
              <a:rPr lang="en-US" dirty="0" smtClean="0"/>
              <a:t> A separate section for feet.  “Flat feet are a major fault” was added for the first time.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u="sng" dirty="0" smtClean="0"/>
              <a:t>Color and Markings: </a:t>
            </a:r>
            <a:r>
              <a:rPr lang="en-US" dirty="0" smtClean="0"/>
              <a:t> This section was expanded the most to give a better description of a tri-color, and also patches.  (This was to help judges who didn’t understand.)</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u="sng" dirty="0" smtClean="0"/>
              <a:t>Gait:</a:t>
            </a:r>
            <a:r>
              <a:rPr lang="en-US" dirty="0" smtClean="0"/>
              <a:t> This section was completely rewritten.  The steady rhythm of 1,2,3,4 was taken out, and replaced with words like “steady and effortless” and “powerful drive from the rear coordinated with extended reach in the front”.  “Balanced </a:t>
            </a:r>
            <a:r>
              <a:rPr lang="en-US" dirty="0" err="1" smtClean="0"/>
              <a:t>angulation</a:t>
            </a:r>
            <a:r>
              <a:rPr lang="en-US" dirty="0" smtClean="0"/>
              <a:t> fore and aft” appeared for the first time. </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u="sng" dirty="0" smtClean="0"/>
              <a:t>Temperament:</a:t>
            </a:r>
            <a:r>
              <a:rPr lang="en-US" dirty="0" smtClean="0"/>
              <a:t>  The  separate statement about temperament was new, and it was also added to the “scale of points” for the first time. </a:t>
            </a:r>
          </a:p>
          <a:p>
            <a:pPr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3DA5306B-100F-4BE1-9236-B72E2D0675AC}" type="slidenum">
              <a:rPr lang="en-US"/>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smtClean="0"/>
              <a:t>Gaiting</a:t>
            </a:r>
          </a:p>
        </p:txBody>
      </p:sp>
      <p:pic>
        <p:nvPicPr>
          <p:cNvPr id="67586" name="Picture 2"/>
          <p:cNvPicPr>
            <a:picLocks noChangeAspect="1" noChangeArrowheads="1"/>
          </p:cNvPicPr>
          <p:nvPr/>
        </p:nvPicPr>
        <p:blipFill>
          <a:blip r:embed="rId3"/>
          <a:srcRect/>
          <a:stretch>
            <a:fillRect/>
          </a:stretch>
        </p:blipFill>
        <p:spPr bwMode="auto">
          <a:xfrm>
            <a:off x="381000" y="1284288"/>
            <a:ext cx="3657600" cy="5573712"/>
          </a:xfrm>
          <a:prstGeom prst="rect">
            <a:avLst/>
          </a:prstGeom>
          <a:noFill/>
          <a:ln w="9525">
            <a:noFill/>
            <a:miter lim="800000"/>
            <a:headEnd/>
            <a:tailEnd/>
          </a:ln>
        </p:spPr>
      </p:pic>
      <p:pic>
        <p:nvPicPr>
          <p:cNvPr id="67587" name="Picture 3"/>
          <p:cNvPicPr>
            <a:picLocks noGrp="1" noChangeAspect="1" noChangeArrowheads="1"/>
          </p:cNvPicPr>
          <p:nvPr>
            <p:ph idx="1"/>
          </p:nvPr>
        </p:nvPicPr>
        <p:blipFill>
          <a:blip r:embed="rId4"/>
          <a:srcRect/>
          <a:stretch>
            <a:fillRect/>
          </a:stretch>
        </p:blipFill>
        <p:spPr>
          <a:xfrm>
            <a:off x="4191000" y="3048000"/>
            <a:ext cx="3652838" cy="2620963"/>
          </a:xfrm>
        </p:spPr>
      </p:pic>
      <p:sp>
        <p:nvSpPr>
          <p:cNvPr id="9" name="Slide Number Placeholder 8"/>
          <p:cNvSpPr>
            <a:spLocks noGrp="1"/>
          </p:cNvSpPr>
          <p:nvPr>
            <p:ph type="sldNum" sz="quarter" idx="12"/>
          </p:nvPr>
        </p:nvSpPr>
        <p:spPr/>
        <p:txBody>
          <a:bodyPr/>
          <a:lstStyle/>
          <a:p>
            <a:pPr>
              <a:defRPr/>
            </a:pPr>
            <a:fld id="{835FD0C4-CEFE-4A49-8CFA-13864CE02824}" type="slidenum">
              <a:rPr lang="en-US"/>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sz="2800" b="1" smtClean="0"/>
              <a:t>SCALE OF POINTS—</a:t>
            </a:r>
            <a:br>
              <a:rPr lang="en-US" sz="2800" b="1" smtClean="0"/>
            </a:br>
            <a:r>
              <a:rPr lang="en-US" sz="2800" b="1" smtClean="0"/>
              <a:t>COMPARISON OF </a:t>
            </a:r>
            <a:r>
              <a:rPr lang="en-US" sz="2800" b="1" u="sng" smtClean="0"/>
              <a:t>1962</a:t>
            </a:r>
            <a:r>
              <a:rPr lang="en-US" sz="2800" b="1" smtClean="0"/>
              <a:t> AND </a:t>
            </a:r>
            <a:r>
              <a:rPr lang="en-US" sz="2800" b="1" u="sng" smtClean="0"/>
              <a:t>1989</a:t>
            </a:r>
            <a:r>
              <a:rPr lang="en-US" sz="2800" b="1" smtClean="0"/>
              <a:t> AKC STANDARDS</a:t>
            </a:r>
            <a:endParaRPr lang="en-US" sz="2800" smtClean="0"/>
          </a:p>
        </p:txBody>
      </p:sp>
      <p:sp>
        <p:nvSpPr>
          <p:cNvPr id="3" name="Content Placeholder 2"/>
          <p:cNvSpPr>
            <a:spLocks noGrp="1"/>
          </p:cNvSpPr>
          <p:nvPr>
            <p:ph idx="1"/>
          </p:nvPr>
        </p:nvSpPr>
        <p:spPr>
          <a:xfrm>
            <a:off x="457200" y="1600200"/>
            <a:ext cx="8458200" cy="4800600"/>
          </a:xfrm>
        </p:spPr>
        <p:txBody>
          <a:bodyPr rtlCol="0">
            <a:normAutofit fontScale="25000" lnSpcReduction="20000"/>
          </a:bodyPr>
          <a:lstStyle/>
          <a:p>
            <a:pPr eaLnBrk="1" fontAlgn="auto" hangingPunct="1">
              <a:spcAft>
                <a:spcPts val="0"/>
              </a:spcAft>
              <a:buFont typeface="Arial" pitchFamily="34" charset="0"/>
              <a:buNone/>
              <a:defRPr/>
            </a:pPr>
            <a:r>
              <a:rPr lang="en-US" b="1" dirty="0" smtClean="0"/>
              <a:t>	</a:t>
            </a:r>
            <a:r>
              <a:rPr lang="en-US" sz="6400" b="1" dirty="0" smtClean="0"/>
              <a:t>	1962					1989</a:t>
            </a:r>
            <a:endParaRPr lang="en-US" sz="6400" dirty="0" smtClean="0"/>
          </a:p>
          <a:p>
            <a:pPr eaLnBrk="1" fontAlgn="auto" hangingPunct="1">
              <a:spcAft>
                <a:spcPts val="0"/>
              </a:spcAft>
              <a:buFont typeface="Arial" pitchFamily="34" charset="0"/>
              <a:buChar char="•"/>
              <a:defRPr/>
            </a:pPr>
            <a:r>
              <a:rPr lang="en-US" sz="6400" b="1" dirty="0" smtClean="0"/>
              <a:t>                                                                                  	</a:t>
            </a:r>
            <a:r>
              <a:rPr lang="en-US" sz="6400" b="1" dirty="0" smtClean="0">
                <a:solidFill>
                  <a:srgbClr val="FF0000"/>
                </a:solidFill>
              </a:rPr>
              <a:t>General Appearance                                 </a:t>
            </a:r>
            <a:r>
              <a:rPr lang="en-US" sz="6400" b="1" dirty="0" smtClean="0"/>
              <a:t>5</a:t>
            </a:r>
            <a:endParaRPr lang="en-US" sz="6400" dirty="0" smtClean="0"/>
          </a:p>
          <a:p>
            <a:pPr eaLnBrk="1" fontAlgn="auto" hangingPunct="1">
              <a:spcAft>
                <a:spcPts val="0"/>
              </a:spcAft>
              <a:buFont typeface="Arial" pitchFamily="34" charset="0"/>
              <a:buChar char="•"/>
              <a:defRPr/>
            </a:pPr>
            <a:r>
              <a:rPr lang="en-US" sz="6400" b="1" dirty="0" smtClean="0"/>
              <a:t>Body, back, chest &amp; loin                  10                  	Neck, </a:t>
            </a:r>
            <a:r>
              <a:rPr lang="en-US" sz="6400" b="1" dirty="0" err="1" smtClean="0"/>
              <a:t>topline</a:t>
            </a:r>
            <a:r>
              <a:rPr lang="en-US" sz="6400" b="1" dirty="0" smtClean="0"/>
              <a:t>, body                                 10</a:t>
            </a:r>
            <a:endParaRPr lang="en-US" sz="6400" dirty="0" smtClean="0"/>
          </a:p>
          <a:p>
            <a:pPr eaLnBrk="1" fontAlgn="auto" hangingPunct="1">
              <a:spcAft>
                <a:spcPts val="0"/>
              </a:spcAft>
              <a:buFont typeface="Arial" pitchFamily="34" charset="0"/>
              <a:buChar char="•"/>
              <a:defRPr/>
            </a:pPr>
            <a:r>
              <a:rPr lang="en-US" sz="6400" b="1" dirty="0" smtClean="0"/>
              <a:t>Coat                                                        5                      	Coat                                                              5</a:t>
            </a:r>
            <a:endParaRPr lang="en-US" sz="6400" dirty="0" smtClean="0"/>
          </a:p>
          <a:p>
            <a:pPr eaLnBrk="1" fontAlgn="auto" hangingPunct="1">
              <a:spcAft>
                <a:spcPts val="0"/>
              </a:spcAft>
              <a:buFont typeface="Arial" pitchFamily="34" charset="0"/>
              <a:buChar char="•"/>
              <a:defRPr/>
            </a:pPr>
            <a:r>
              <a:rPr lang="en-US" sz="6400" b="1" dirty="0" smtClean="0"/>
              <a:t>Head and eyes                                   10                     	Head                                                           10</a:t>
            </a:r>
            <a:endParaRPr lang="en-US" sz="6400" dirty="0" smtClean="0"/>
          </a:p>
          <a:p>
            <a:pPr eaLnBrk="1" fontAlgn="auto" hangingPunct="1">
              <a:spcAft>
                <a:spcPts val="0"/>
              </a:spcAft>
              <a:buFont typeface="Arial" pitchFamily="34" charset="0"/>
              <a:buChar char="•"/>
              <a:defRPr/>
            </a:pPr>
            <a:r>
              <a:rPr lang="en-US" sz="6400" b="1" dirty="0" smtClean="0"/>
              <a:t>Legs and feet                                      10        	Feet                                                              5</a:t>
            </a:r>
            <a:endParaRPr lang="en-US" sz="6400" dirty="0" smtClean="0"/>
          </a:p>
          <a:p>
            <a:pPr eaLnBrk="1" fontAlgn="auto" hangingPunct="1">
              <a:spcAft>
                <a:spcPts val="0"/>
              </a:spcAft>
              <a:buFont typeface="Arial" pitchFamily="34" charset="0"/>
              <a:buChar char="•"/>
              <a:defRPr/>
            </a:pPr>
            <a:r>
              <a:rPr lang="en-US" sz="6400" b="1" dirty="0" smtClean="0"/>
              <a:t>Neck &amp; shoulders                              10       	</a:t>
            </a:r>
            <a:r>
              <a:rPr lang="en-US" sz="6400" b="1" dirty="0" smtClean="0">
                <a:solidFill>
                  <a:srgbClr val="FF0000"/>
                </a:solidFill>
              </a:rPr>
              <a:t>Forequarters      </a:t>
            </a:r>
            <a:r>
              <a:rPr lang="en-US" sz="6400" b="1" dirty="0" smtClean="0"/>
              <a:t>                                        5</a:t>
            </a:r>
            <a:endParaRPr lang="en-US" sz="6400" dirty="0" smtClean="0"/>
          </a:p>
          <a:p>
            <a:pPr eaLnBrk="1" fontAlgn="auto" hangingPunct="1">
              <a:spcAft>
                <a:spcPts val="0"/>
              </a:spcAft>
              <a:buFont typeface="Arial" pitchFamily="34" charset="0"/>
              <a:buChar char="•"/>
              <a:defRPr/>
            </a:pPr>
            <a:r>
              <a:rPr lang="en-US" sz="6400" b="1" dirty="0" smtClean="0"/>
              <a:t>                                                                            	</a:t>
            </a:r>
            <a:r>
              <a:rPr lang="en-US" sz="6400" b="1" dirty="0" smtClean="0">
                <a:solidFill>
                  <a:srgbClr val="FF0000"/>
                </a:solidFill>
              </a:rPr>
              <a:t>Hindquarters </a:t>
            </a:r>
            <a:r>
              <a:rPr lang="en-US" sz="6400" b="1" dirty="0" smtClean="0"/>
              <a:t>                                             5</a:t>
            </a:r>
            <a:endParaRPr lang="en-US" sz="6400" dirty="0" smtClean="0"/>
          </a:p>
          <a:p>
            <a:pPr eaLnBrk="1" fontAlgn="auto" hangingPunct="1">
              <a:spcAft>
                <a:spcPts val="0"/>
              </a:spcAft>
              <a:buFont typeface="Arial" pitchFamily="34" charset="0"/>
              <a:buChar char="•"/>
              <a:defRPr/>
            </a:pPr>
            <a:r>
              <a:rPr lang="en-US" sz="6400" b="1" dirty="0" smtClean="0"/>
              <a:t>Ears                                                        5		</a:t>
            </a:r>
          </a:p>
          <a:p>
            <a:pPr eaLnBrk="1" fontAlgn="auto" hangingPunct="1">
              <a:spcAft>
                <a:spcPts val="0"/>
              </a:spcAft>
              <a:buFont typeface="Arial" pitchFamily="34" charset="0"/>
              <a:buChar char="•"/>
              <a:defRPr/>
            </a:pPr>
            <a:r>
              <a:rPr lang="en-US" sz="6400" b="1" dirty="0" smtClean="0"/>
              <a:t>Size, symmetry, etc                           10                      	Size, proportion, substance                   10</a:t>
            </a:r>
            <a:endParaRPr lang="en-US" sz="6400" dirty="0" smtClean="0"/>
          </a:p>
          <a:p>
            <a:pPr eaLnBrk="1" fontAlgn="auto" hangingPunct="1">
              <a:spcAft>
                <a:spcPts val="0"/>
              </a:spcAft>
              <a:buFont typeface="Arial" pitchFamily="34" charset="0"/>
              <a:buChar char="•"/>
              <a:defRPr/>
            </a:pPr>
            <a:r>
              <a:rPr lang="en-US" sz="6400" b="1" dirty="0" smtClean="0"/>
              <a:t>Tail                                                          5</a:t>
            </a:r>
            <a:endParaRPr lang="en-US" sz="6400" dirty="0" smtClean="0"/>
          </a:p>
          <a:p>
            <a:pPr eaLnBrk="1" fontAlgn="auto" hangingPunct="1">
              <a:spcAft>
                <a:spcPts val="0"/>
              </a:spcAft>
              <a:buFont typeface="Arial" pitchFamily="34" charset="0"/>
              <a:buChar char="•"/>
              <a:defRPr/>
            </a:pPr>
            <a:r>
              <a:rPr lang="en-US" sz="6400" b="1" dirty="0" smtClean="0"/>
              <a:t>Color &amp; Markings                              25                    	Color &amp; Markings                                     25</a:t>
            </a:r>
            <a:endParaRPr lang="en-US" sz="6400" dirty="0" smtClean="0"/>
          </a:p>
          <a:p>
            <a:pPr eaLnBrk="1" fontAlgn="auto" hangingPunct="1">
              <a:spcAft>
                <a:spcPts val="0"/>
              </a:spcAft>
              <a:buFont typeface="Arial" pitchFamily="34" charset="0"/>
              <a:buChar char="•"/>
              <a:defRPr/>
            </a:pPr>
            <a:r>
              <a:rPr lang="en-US" sz="6400" b="1" dirty="0" smtClean="0"/>
              <a:t>Gait                                                      10                 	Gait                                                             10    </a:t>
            </a:r>
            <a:endParaRPr lang="en-US" sz="6400" dirty="0" smtClean="0"/>
          </a:p>
          <a:p>
            <a:pPr eaLnBrk="1" fontAlgn="auto" hangingPunct="1">
              <a:spcAft>
                <a:spcPts val="0"/>
              </a:spcAft>
              <a:buFont typeface="Arial" pitchFamily="34" charset="0"/>
              <a:buNone/>
              <a:defRPr/>
            </a:pPr>
            <a:r>
              <a:rPr lang="en-US" sz="6400" b="1" dirty="0" smtClean="0"/>
              <a:t>                                                                                       	</a:t>
            </a:r>
            <a:r>
              <a:rPr lang="en-US" sz="6400" b="1" dirty="0" smtClean="0">
                <a:solidFill>
                  <a:srgbClr val="FF0000"/>
                </a:solidFill>
              </a:rPr>
              <a:t>Temperament </a:t>
            </a:r>
            <a:r>
              <a:rPr lang="en-US" sz="6400" b="1" dirty="0" smtClean="0"/>
              <a:t>                                          10 </a:t>
            </a:r>
            <a:endParaRPr lang="en-US" sz="6400" dirty="0"/>
          </a:p>
        </p:txBody>
      </p:sp>
      <p:sp>
        <p:nvSpPr>
          <p:cNvPr id="4" name="Slide Number Placeholder 3"/>
          <p:cNvSpPr>
            <a:spLocks noGrp="1"/>
          </p:cNvSpPr>
          <p:nvPr>
            <p:ph type="sldNum" sz="quarter" idx="12"/>
          </p:nvPr>
        </p:nvSpPr>
        <p:spPr/>
        <p:txBody>
          <a:bodyPr/>
          <a:lstStyle/>
          <a:p>
            <a:pPr>
              <a:defRPr/>
            </a:pPr>
            <a:fld id="{3C9E0444-3CA4-42A0-863F-C89C1134B5F5}" type="slidenum">
              <a:rPr lang="en-US"/>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pic>
        <p:nvPicPr>
          <p:cNvPr id="71683" name="Picture 1"/>
          <p:cNvPicPr>
            <a:picLocks noChangeAspect="1" noChangeArrowheads="1"/>
          </p:cNvPicPr>
          <p:nvPr/>
        </p:nvPicPr>
        <p:blipFill>
          <a:blip r:embed="rId3"/>
          <a:srcRect/>
          <a:stretch>
            <a:fillRect/>
          </a:stretch>
        </p:blipFill>
        <p:spPr bwMode="auto">
          <a:xfrm>
            <a:off x="838200" y="762000"/>
            <a:ext cx="7669213" cy="55721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39C9B676-398D-40FB-AC73-1BA15C8E2047}" type="slidenum">
              <a:rPr lang="en-US"/>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rtlCol="0">
            <a:normAutofit fontScale="90000"/>
          </a:bodyPr>
          <a:lstStyle/>
          <a:p>
            <a:pPr eaLnBrk="1" fontAlgn="auto" hangingPunct="1">
              <a:spcAft>
                <a:spcPts val="0"/>
              </a:spcAft>
              <a:defRPr/>
            </a:pPr>
            <a:r>
              <a:rPr lang="en-US" dirty="0" smtClean="0"/>
              <a:t>Versions of the AKC Dalmatian Standard</a:t>
            </a:r>
            <a:endParaRPr lang="en-US" dirty="0"/>
          </a:p>
        </p:txBody>
      </p:sp>
      <p:sp>
        <p:nvSpPr>
          <p:cNvPr id="18434" name="Content Placeholder 2"/>
          <p:cNvSpPr>
            <a:spLocks noGrp="1"/>
          </p:cNvSpPr>
          <p:nvPr>
            <p:ph idx="1"/>
          </p:nvPr>
        </p:nvSpPr>
        <p:spPr/>
        <p:txBody>
          <a:bodyPr/>
          <a:lstStyle/>
          <a:p>
            <a:pPr eaLnBrk="1" hangingPunct="1"/>
            <a:r>
              <a:rPr lang="en-US" smtClean="0"/>
              <a:t>1915</a:t>
            </a:r>
          </a:p>
          <a:p>
            <a:pPr eaLnBrk="1" hangingPunct="1"/>
            <a:r>
              <a:rPr lang="en-US" smtClean="0"/>
              <a:t>1950</a:t>
            </a:r>
          </a:p>
          <a:p>
            <a:pPr eaLnBrk="1" hangingPunct="1"/>
            <a:r>
              <a:rPr lang="en-US" smtClean="0"/>
              <a:t>1962</a:t>
            </a:r>
          </a:p>
          <a:p>
            <a:pPr eaLnBrk="1" hangingPunct="1"/>
            <a:r>
              <a:rPr lang="en-US" smtClean="0"/>
              <a:t>1989 (current version)</a:t>
            </a:r>
          </a:p>
          <a:p>
            <a:pPr eaLnBrk="1" hangingPunct="1"/>
            <a:endParaRPr lang="en-US" smtClean="0"/>
          </a:p>
        </p:txBody>
      </p:sp>
      <p:sp>
        <p:nvSpPr>
          <p:cNvPr id="4" name="Slide Number Placeholder 3"/>
          <p:cNvSpPr>
            <a:spLocks noGrp="1"/>
          </p:cNvSpPr>
          <p:nvPr>
            <p:ph type="sldNum" sz="quarter" idx="12"/>
          </p:nvPr>
        </p:nvSpPr>
        <p:spPr/>
        <p:txBody>
          <a:bodyPr/>
          <a:lstStyle/>
          <a:p>
            <a:pPr>
              <a:defRPr/>
            </a:pPr>
            <a:fld id="{645C183A-C9D7-415B-A3E1-E650578A4493}" type="slidenum">
              <a:rPr lang="en-US"/>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pPr eaLnBrk="1" hangingPunct="1"/>
            <a:r>
              <a:rPr lang="en-US" smtClean="0"/>
              <a:t>American Dals</a:t>
            </a:r>
          </a:p>
        </p:txBody>
      </p:sp>
      <p:pic>
        <p:nvPicPr>
          <p:cNvPr id="73730" name="Picture 2"/>
          <p:cNvPicPr>
            <a:picLocks noChangeAspect="1" noChangeArrowheads="1"/>
          </p:cNvPicPr>
          <p:nvPr/>
        </p:nvPicPr>
        <p:blipFill>
          <a:blip r:embed="rId3"/>
          <a:srcRect/>
          <a:stretch>
            <a:fillRect/>
          </a:stretch>
        </p:blipFill>
        <p:spPr bwMode="auto">
          <a:xfrm>
            <a:off x="381000" y="1371600"/>
            <a:ext cx="3851275" cy="2166938"/>
          </a:xfrm>
          <a:prstGeom prst="rect">
            <a:avLst/>
          </a:prstGeom>
          <a:noFill/>
          <a:ln w="9525">
            <a:noFill/>
            <a:miter lim="800000"/>
            <a:headEnd/>
            <a:tailEnd/>
          </a:ln>
        </p:spPr>
      </p:pic>
      <p:pic>
        <p:nvPicPr>
          <p:cNvPr id="73731" name="Picture 3"/>
          <p:cNvPicPr>
            <a:picLocks noChangeAspect="1" noChangeArrowheads="1"/>
          </p:cNvPicPr>
          <p:nvPr/>
        </p:nvPicPr>
        <p:blipFill>
          <a:blip r:embed="rId4"/>
          <a:srcRect/>
          <a:stretch>
            <a:fillRect/>
          </a:stretch>
        </p:blipFill>
        <p:spPr bwMode="auto">
          <a:xfrm>
            <a:off x="5410200" y="1219200"/>
            <a:ext cx="3414713" cy="2438400"/>
          </a:xfrm>
          <a:prstGeom prst="rect">
            <a:avLst/>
          </a:prstGeom>
          <a:noFill/>
          <a:ln w="9525">
            <a:noFill/>
            <a:miter lim="800000"/>
            <a:headEnd/>
            <a:tailEnd/>
          </a:ln>
        </p:spPr>
      </p:pic>
      <p:pic>
        <p:nvPicPr>
          <p:cNvPr id="73732" name="Picture 4"/>
          <p:cNvPicPr>
            <a:picLocks noChangeAspect="1" noChangeArrowheads="1"/>
          </p:cNvPicPr>
          <p:nvPr/>
        </p:nvPicPr>
        <p:blipFill>
          <a:blip r:embed="rId5"/>
          <a:srcRect/>
          <a:stretch>
            <a:fillRect/>
          </a:stretch>
        </p:blipFill>
        <p:spPr bwMode="auto">
          <a:xfrm>
            <a:off x="457200" y="3581400"/>
            <a:ext cx="3505200" cy="2803525"/>
          </a:xfrm>
          <a:prstGeom prst="rect">
            <a:avLst/>
          </a:prstGeom>
          <a:noFill/>
          <a:ln w="9525">
            <a:noFill/>
            <a:miter lim="800000"/>
            <a:headEnd/>
            <a:tailEnd/>
          </a:ln>
        </p:spPr>
      </p:pic>
      <p:pic>
        <p:nvPicPr>
          <p:cNvPr id="73733" name="Picture 7"/>
          <p:cNvPicPr>
            <a:picLocks noChangeAspect="1" noChangeArrowheads="1"/>
          </p:cNvPicPr>
          <p:nvPr/>
        </p:nvPicPr>
        <p:blipFill>
          <a:blip r:embed="rId6"/>
          <a:srcRect/>
          <a:stretch>
            <a:fillRect/>
          </a:stretch>
        </p:blipFill>
        <p:spPr bwMode="auto">
          <a:xfrm>
            <a:off x="3733800" y="2209800"/>
            <a:ext cx="2590800" cy="3911600"/>
          </a:xfrm>
          <a:prstGeom prst="rect">
            <a:avLst/>
          </a:prstGeom>
          <a:noFill/>
          <a:ln w="9525">
            <a:noFill/>
            <a:miter lim="800000"/>
            <a:headEnd/>
            <a:tailEnd/>
          </a:ln>
        </p:spPr>
      </p:pic>
      <p:pic>
        <p:nvPicPr>
          <p:cNvPr id="73734" name="Picture 6"/>
          <p:cNvPicPr>
            <a:picLocks noGrp="1" noChangeAspect="1" noChangeArrowheads="1"/>
          </p:cNvPicPr>
          <p:nvPr>
            <p:ph idx="1"/>
          </p:nvPr>
        </p:nvPicPr>
        <p:blipFill>
          <a:blip r:embed="rId7"/>
          <a:srcRect/>
          <a:stretch>
            <a:fillRect/>
          </a:stretch>
        </p:blipFill>
        <p:spPr>
          <a:xfrm>
            <a:off x="5638800" y="4191000"/>
            <a:ext cx="3200400" cy="2133600"/>
          </a:xfrm>
        </p:spPr>
      </p:pic>
      <p:sp>
        <p:nvSpPr>
          <p:cNvPr id="8" name="Slide Number Placeholder 7"/>
          <p:cNvSpPr>
            <a:spLocks noGrp="1"/>
          </p:cNvSpPr>
          <p:nvPr>
            <p:ph type="sldNum" sz="quarter" idx="12"/>
          </p:nvPr>
        </p:nvSpPr>
        <p:spPr/>
        <p:txBody>
          <a:bodyPr/>
          <a:lstStyle/>
          <a:p>
            <a:pPr>
              <a:defRPr/>
            </a:pPr>
            <a:fld id="{7DBC33A4-72D6-4FBF-B95D-BFAA56EA615E}" type="slidenum">
              <a:rPr lang="en-US"/>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p:nvPr>
        </p:nvSpPr>
        <p:spPr/>
        <p:txBody>
          <a:bodyPr/>
          <a:lstStyle/>
          <a:p>
            <a:r>
              <a:rPr lang="en-US" sz="4000" smtClean="0"/>
              <a:t>Major Components of Dalmatian Type</a:t>
            </a:r>
          </a:p>
        </p:txBody>
      </p:sp>
      <p:sp>
        <p:nvSpPr>
          <p:cNvPr id="75778" name="Rectangle 3"/>
          <p:cNvSpPr>
            <a:spLocks noGrp="1"/>
          </p:cNvSpPr>
          <p:nvPr>
            <p:ph type="body" idx="1"/>
          </p:nvPr>
        </p:nvSpPr>
        <p:spPr/>
        <p:txBody>
          <a:bodyPr/>
          <a:lstStyle/>
          <a:p>
            <a:r>
              <a:rPr lang="en-US" sz="3600" smtClean="0"/>
              <a:t>Correct body shape and outline.</a:t>
            </a:r>
          </a:p>
          <a:p>
            <a:r>
              <a:rPr lang="en-US" sz="3600" smtClean="0"/>
              <a:t>Steady &amp; effortless movement with powerful drive from the rear and extended reach in the front.</a:t>
            </a:r>
          </a:p>
          <a:p>
            <a:r>
              <a:rPr lang="en-US" sz="3600" smtClean="0"/>
              <a:t>Spotting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endParaRPr lang="en-US" smtClean="0"/>
          </a:p>
        </p:txBody>
      </p:sp>
      <p:sp>
        <p:nvSpPr>
          <p:cNvPr id="77826" name="Content Placeholder 2"/>
          <p:cNvSpPr>
            <a:spLocks noGrp="1"/>
          </p:cNvSpPr>
          <p:nvPr>
            <p:ph idx="1"/>
          </p:nvPr>
        </p:nvSpPr>
        <p:spPr/>
        <p:txBody>
          <a:bodyPr/>
          <a:lstStyle/>
          <a:p>
            <a:pPr eaLnBrk="1" hangingPunct="1"/>
            <a:endParaRPr lang="en-US" smtClean="0"/>
          </a:p>
        </p:txBody>
      </p:sp>
      <p:pic>
        <p:nvPicPr>
          <p:cNvPr id="77827" name="Picture 6"/>
          <p:cNvPicPr>
            <a:picLocks noChangeAspect="1" noChangeArrowheads="1"/>
          </p:cNvPicPr>
          <p:nvPr/>
        </p:nvPicPr>
        <p:blipFill>
          <a:blip r:embed="rId3"/>
          <a:srcRect/>
          <a:stretch>
            <a:fillRect/>
          </a:stretch>
        </p:blipFill>
        <p:spPr bwMode="auto">
          <a:xfrm>
            <a:off x="4495800" y="115888"/>
            <a:ext cx="4419600" cy="6742112"/>
          </a:xfrm>
          <a:prstGeom prst="rect">
            <a:avLst/>
          </a:prstGeom>
          <a:noFill/>
          <a:ln w="9525">
            <a:noFill/>
            <a:miter lim="800000"/>
            <a:headEnd/>
            <a:tailEnd/>
          </a:ln>
        </p:spPr>
      </p:pic>
      <p:pic>
        <p:nvPicPr>
          <p:cNvPr id="77828" name="Picture 7"/>
          <p:cNvPicPr>
            <a:picLocks noChangeAspect="1" noChangeArrowheads="1"/>
          </p:cNvPicPr>
          <p:nvPr/>
        </p:nvPicPr>
        <p:blipFill>
          <a:blip r:embed="rId4"/>
          <a:srcRect/>
          <a:stretch>
            <a:fillRect/>
          </a:stretch>
        </p:blipFill>
        <p:spPr bwMode="auto">
          <a:xfrm>
            <a:off x="76200" y="115888"/>
            <a:ext cx="4419600" cy="67421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77EFF081-369E-4B6F-9705-8B2F69FB4EFC}" type="slidenum">
              <a:rPr lang="en-US"/>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endParaRPr lang="en-US" smtClean="0"/>
          </a:p>
        </p:txBody>
      </p:sp>
      <p:sp>
        <p:nvSpPr>
          <p:cNvPr id="79874" name="Content Placeholder 2"/>
          <p:cNvSpPr>
            <a:spLocks noGrp="1"/>
          </p:cNvSpPr>
          <p:nvPr>
            <p:ph idx="1"/>
          </p:nvPr>
        </p:nvSpPr>
        <p:spPr/>
        <p:txBody>
          <a:bodyPr/>
          <a:lstStyle/>
          <a:p>
            <a:pPr eaLnBrk="1" hangingPunct="1"/>
            <a:endParaRPr lang="en-US" smtClean="0"/>
          </a:p>
        </p:txBody>
      </p:sp>
      <p:pic>
        <p:nvPicPr>
          <p:cNvPr id="79875" name="Picture 2"/>
          <p:cNvPicPr>
            <a:picLocks noChangeAspect="1" noChangeArrowheads="1"/>
          </p:cNvPicPr>
          <p:nvPr/>
        </p:nvPicPr>
        <p:blipFill>
          <a:blip r:embed="rId3"/>
          <a:srcRect/>
          <a:stretch>
            <a:fillRect/>
          </a:stretch>
        </p:blipFill>
        <p:spPr bwMode="auto">
          <a:xfrm>
            <a:off x="152400" y="152400"/>
            <a:ext cx="8335963" cy="63087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E22409E-7B9B-4D79-A5C2-5DCCF3C7B24A}" type="slidenum">
              <a:rPr lang="en-US"/>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p:cNvSpPr>
          <p:nvPr>
            <p:ph type="title"/>
          </p:nvPr>
        </p:nvSpPr>
        <p:spPr/>
        <p:txBody>
          <a:bodyPr/>
          <a:lstStyle/>
          <a:p>
            <a:r>
              <a:rPr lang="en-US" sz="4000" smtClean="0"/>
              <a:t>And the Answer is: (ALL)</a:t>
            </a:r>
          </a:p>
        </p:txBody>
      </p:sp>
      <p:sp>
        <p:nvSpPr>
          <p:cNvPr id="81922" name="Rectangle 3"/>
          <p:cNvSpPr>
            <a:spLocks noGrp="1"/>
          </p:cNvSpPr>
          <p:nvPr>
            <p:ph type="body" idx="1"/>
          </p:nvPr>
        </p:nvSpPr>
        <p:spPr/>
        <p:txBody>
          <a:bodyPr/>
          <a:lstStyle/>
          <a:p>
            <a:r>
              <a:rPr lang="en-US" sz="3600" smtClean="0"/>
              <a:t>American English Coonhound</a:t>
            </a:r>
          </a:p>
          <a:p>
            <a:r>
              <a:rPr lang="en-US" sz="3600" smtClean="0"/>
              <a:t>Black &amp; Tan Coonhound</a:t>
            </a:r>
          </a:p>
          <a:p>
            <a:r>
              <a:rPr lang="en-US" sz="3600" smtClean="0"/>
              <a:t>Bluetick Coonhound</a:t>
            </a:r>
          </a:p>
          <a:p>
            <a:r>
              <a:rPr lang="en-US" sz="3600" smtClean="0"/>
              <a:t>Plott Hound</a:t>
            </a:r>
          </a:p>
          <a:p>
            <a:r>
              <a:rPr lang="en-US" sz="3600" smtClean="0"/>
              <a:t>Redbone Coonhound</a:t>
            </a:r>
          </a:p>
          <a:p>
            <a:r>
              <a:rPr lang="en-US" sz="3600" smtClean="0"/>
              <a:t>Treeing Walker Coonhound</a:t>
            </a:r>
          </a:p>
          <a:p>
            <a:r>
              <a:rPr lang="en-US" sz="2400" smtClean="0"/>
              <a:t>The coloring and size separates all these breeds.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0"/>
            <a:ext cx="8229600" cy="1143000"/>
          </a:xfrm>
        </p:spPr>
        <p:txBody>
          <a:bodyPr rtlCol="0">
            <a:normAutofit fontScale="90000"/>
          </a:bodyPr>
          <a:lstStyle/>
          <a:p>
            <a:pPr eaLnBrk="1" fontAlgn="auto" hangingPunct="1">
              <a:spcAft>
                <a:spcPts val="0"/>
              </a:spcAft>
              <a:defRPr/>
            </a:pPr>
            <a:r>
              <a:rPr lang="en-US" sz="1600" dirty="0" smtClean="0"/>
              <a:t/>
            </a:r>
            <a:br>
              <a:rPr lang="en-US" sz="1600" dirty="0" smtClean="0"/>
            </a:br>
            <a:r>
              <a:rPr lang="en-US" sz="1400" dirty="0" smtClean="0"/>
              <a:t> ”The overall length of the body from the </a:t>
            </a:r>
            <a:r>
              <a:rPr lang="en-US" sz="1400" dirty="0" err="1" smtClean="0"/>
              <a:t>forechest</a:t>
            </a:r>
            <a:r>
              <a:rPr lang="en-US" sz="1400" dirty="0" smtClean="0"/>
              <a:t> to the buttocks is approximately equal to the height at the withers.  (AKC)</a:t>
            </a:r>
            <a:r>
              <a:rPr lang="en-US" sz="1600" dirty="0" smtClean="0"/>
              <a:t/>
            </a:r>
            <a:br>
              <a:rPr lang="en-US" sz="1600" dirty="0" smtClean="0"/>
            </a:br>
            <a:r>
              <a:rPr lang="en-US" sz="1600" dirty="0" smtClean="0"/>
              <a:t>The correct relationship of length of body to height at withers is 10:9, making the breed slightly longer than tall.  (UKC)</a:t>
            </a:r>
            <a:br>
              <a:rPr lang="en-US" sz="1600" dirty="0" smtClean="0"/>
            </a:br>
            <a:endParaRPr lang="en-US" sz="1600" dirty="0"/>
          </a:p>
        </p:txBody>
      </p:sp>
      <p:sp>
        <p:nvSpPr>
          <p:cNvPr id="83970" name="Content Placeholder 2"/>
          <p:cNvSpPr>
            <a:spLocks noGrp="1"/>
          </p:cNvSpPr>
          <p:nvPr>
            <p:ph idx="1"/>
          </p:nvPr>
        </p:nvSpPr>
        <p:spPr>
          <a:xfrm>
            <a:off x="457200" y="1600200"/>
            <a:ext cx="8229600" cy="3810000"/>
          </a:xfrm>
        </p:spPr>
        <p:txBody>
          <a:bodyPr/>
          <a:lstStyle/>
          <a:p>
            <a:pPr eaLnBrk="1" hangingPunct="1"/>
            <a:endParaRPr lang="en-US" smtClean="0"/>
          </a:p>
        </p:txBody>
      </p:sp>
      <p:pic>
        <p:nvPicPr>
          <p:cNvPr id="83971" name="Picture 2"/>
          <p:cNvPicPr>
            <a:picLocks noChangeAspect="1" noChangeArrowheads="1"/>
          </p:cNvPicPr>
          <p:nvPr/>
        </p:nvPicPr>
        <p:blipFill>
          <a:blip r:embed="rId3"/>
          <a:srcRect/>
          <a:stretch>
            <a:fillRect/>
          </a:stretch>
        </p:blipFill>
        <p:spPr bwMode="auto">
          <a:xfrm>
            <a:off x="457200" y="304800"/>
            <a:ext cx="8553450" cy="502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E15C3712-A9B3-4BE9-A54F-6B25A6E27C6A}" type="slidenum">
              <a:rPr lang="en-US"/>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u="sng" dirty="0" smtClean="0"/>
              <a:t>Specific Differences</a:t>
            </a:r>
            <a:r>
              <a:rPr lang="en-US" b="1" dirty="0" smtClean="0"/>
              <a:t> in UKC Standard vs. AKC Standard</a:t>
            </a:r>
            <a:endParaRPr lang="en-US" dirty="0"/>
          </a:p>
        </p:txBody>
      </p:sp>
      <p:sp>
        <p:nvSpPr>
          <p:cNvPr id="86018" name="Content Placeholder 2"/>
          <p:cNvSpPr>
            <a:spLocks noGrp="1"/>
          </p:cNvSpPr>
          <p:nvPr>
            <p:ph idx="1"/>
          </p:nvPr>
        </p:nvSpPr>
        <p:spPr/>
        <p:txBody>
          <a:bodyPr/>
          <a:lstStyle/>
          <a:p>
            <a:pPr eaLnBrk="1" hangingPunct="1">
              <a:lnSpc>
                <a:spcPct val="80000"/>
              </a:lnSpc>
            </a:pPr>
            <a:r>
              <a:rPr lang="en-US" sz="1800" smtClean="0"/>
              <a:t>The correct relationship of length of body to height at withers is 10:9, making the breed slightly longer than tall. </a:t>
            </a:r>
          </a:p>
          <a:p>
            <a:pPr eaLnBrk="1" hangingPunct="1">
              <a:lnSpc>
                <a:spcPct val="80000"/>
              </a:lnSpc>
            </a:pPr>
            <a:endParaRPr lang="en-US" sz="1800" smtClean="0"/>
          </a:p>
          <a:p>
            <a:pPr eaLnBrk="1" hangingPunct="1">
              <a:lnSpc>
                <a:spcPct val="80000"/>
              </a:lnSpc>
            </a:pPr>
            <a:r>
              <a:rPr lang="en-US" sz="1800" u="sng" smtClean="0">
                <a:solidFill>
                  <a:srgbClr val="009900"/>
                </a:solidFill>
              </a:rPr>
              <a:t>Serious Fault</a:t>
            </a:r>
            <a:r>
              <a:rPr lang="en-US" sz="1800" smtClean="0"/>
              <a:t>:    Patches.  They should be faulted in proportion to the degree that they vary from the ideal description of spots. </a:t>
            </a:r>
            <a:r>
              <a:rPr lang="en-US" sz="1800" smtClean="0">
                <a:solidFill>
                  <a:srgbClr val="A50021"/>
                </a:solidFill>
              </a:rPr>
              <a:t>(Not a disqualification)</a:t>
            </a:r>
          </a:p>
          <a:p>
            <a:pPr eaLnBrk="1" hangingPunct="1">
              <a:lnSpc>
                <a:spcPct val="80000"/>
              </a:lnSpc>
            </a:pPr>
            <a:endParaRPr lang="en-US" sz="1800" smtClean="0"/>
          </a:p>
          <a:p>
            <a:pPr eaLnBrk="1" hangingPunct="1">
              <a:lnSpc>
                <a:spcPct val="80000"/>
              </a:lnSpc>
            </a:pPr>
            <a:r>
              <a:rPr lang="en-US" sz="1800" u="sng" smtClean="0">
                <a:solidFill>
                  <a:srgbClr val="009900"/>
                </a:solidFill>
              </a:rPr>
              <a:t>Serious Fault</a:t>
            </a:r>
            <a:r>
              <a:rPr lang="en-US" sz="1800" smtClean="0"/>
              <a:t>:  Over 24 inches at withers.  </a:t>
            </a:r>
            <a:r>
              <a:rPr lang="en-US" sz="1800" smtClean="0">
                <a:solidFill>
                  <a:srgbClr val="A50021"/>
                </a:solidFill>
              </a:rPr>
              <a:t>(Not a disqualification)</a:t>
            </a:r>
          </a:p>
          <a:p>
            <a:pPr eaLnBrk="1" hangingPunct="1">
              <a:lnSpc>
                <a:spcPct val="80000"/>
              </a:lnSpc>
            </a:pPr>
            <a:endParaRPr lang="en-US" sz="1800" smtClean="0">
              <a:solidFill>
                <a:srgbClr val="A50021"/>
              </a:solidFill>
            </a:endParaRPr>
          </a:p>
          <a:p>
            <a:pPr eaLnBrk="1" hangingPunct="1">
              <a:lnSpc>
                <a:spcPct val="80000"/>
              </a:lnSpc>
            </a:pPr>
            <a:r>
              <a:rPr lang="en-US" sz="1800" u="sng" smtClean="0">
                <a:solidFill>
                  <a:schemeClr val="hlink"/>
                </a:solidFill>
              </a:rPr>
              <a:t>Eliminating Faults</a:t>
            </a:r>
            <a:r>
              <a:rPr lang="en-US" sz="1800" smtClean="0"/>
              <a:t>:  Blue eyes. Eyes of two different colors.  (An eliminating fault is a fault serious enough that it eliminates the dog from obtaining any awards in a conformation event)</a:t>
            </a:r>
          </a:p>
          <a:p>
            <a:pPr eaLnBrk="1" hangingPunct="1">
              <a:lnSpc>
                <a:spcPct val="80000"/>
              </a:lnSpc>
            </a:pPr>
            <a:endParaRPr lang="en-US" sz="1800" smtClean="0"/>
          </a:p>
          <a:p>
            <a:pPr eaLnBrk="1" hangingPunct="1">
              <a:lnSpc>
                <a:spcPct val="80000"/>
              </a:lnSpc>
            </a:pPr>
            <a:r>
              <a:rPr lang="en-US" sz="1800" u="sng" smtClean="0">
                <a:solidFill>
                  <a:srgbClr val="A50021"/>
                </a:solidFill>
              </a:rPr>
              <a:t>Disqualifications</a:t>
            </a:r>
            <a:r>
              <a:rPr lang="en-US" sz="1800" smtClean="0"/>
              <a:t>:  Unilateral or bilateral cryptorchid.  Viciousness or extreme shyness. Overshot or Undershot bite. Any color other than black or liver. Tri-color. Lemon-colored spots. Albinism. </a:t>
            </a:r>
          </a:p>
          <a:p>
            <a:pPr eaLnBrk="1" hangingPunct="1">
              <a:lnSpc>
                <a:spcPct val="80000"/>
              </a:lnSpc>
            </a:pPr>
            <a:endParaRPr lang="en-US" sz="1800" smtClean="0"/>
          </a:p>
          <a:p>
            <a:pPr eaLnBrk="1" hangingPunct="1">
              <a:lnSpc>
                <a:spcPct val="80000"/>
              </a:lnSpc>
            </a:pPr>
            <a:r>
              <a:rPr lang="en-US" sz="1600" smtClean="0"/>
              <a:t>**The UKC Standard was revised May 1, 2010. </a:t>
            </a:r>
          </a:p>
          <a:p>
            <a:pPr eaLnBrk="1" hangingPunct="1">
              <a:lnSpc>
                <a:spcPct val="80000"/>
              </a:lnSpc>
            </a:pPr>
            <a:endParaRPr lang="en-US" sz="2200" smtClean="0"/>
          </a:p>
        </p:txBody>
      </p:sp>
      <p:sp>
        <p:nvSpPr>
          <p:cNvPr id="4" name="Slide Number Placeholder 3"/>
          <p:cNvSpPr>
            <a:spLocks noGrp="1"/>
          </p:cNvSpPr>
          <p:nvPr>
            <p:ph type="sldNum" sz="quarter" idx="12"/>
          </p:nvPr>
        </p:nvSpPr>
        <p:spPr/>
        <p:txBody>
          <a:bodyPr/>
          <a:lstStyle/>
          <a:p>
            <a:pPr>
              <a:defRPr/>
            </a:pPr>
            <a:fld id="{E9443F3F-9B54-4F42-9C4F-7C8CDC8ABD00}" type="slidenum">
              <a:rPr lang="en-US"/>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u="sng" dirty="0" smtClean="0"/>
              <a:t>Specific Differences</a:t>
            </a:r>
            <a:r>
              <a:rPr lang="en-US" b="1" dirty="0" smtClean="0"/>
              <a:t> in Canadian Standard vs. AKC Standard</a:t>
            </a:r>
            <a:endParaRPr lang="en-US" dirty="0"/>
          </a:p>
        </p:txBody>
      </p:sp>
      <p:sp>
        <p:nvSpPr>
          <p:cNvPr id="88066" name="Content Placeholder 2"/>
          <p:cNvSpPr>
            <a:spLocks noGrp="1"/>
          </p:cNvSpPr>
          <p:nvPr>
            <p:ph idx="1"/>
          </p:nvPr>
        </p:nvSpPr>
        <p:spPr/>
        <p:txBody>
          <a:bodyPr/>
          <a:lstStyle/>
          <a:p>
            <a:pPr eaLnBrk="1" hangingPunct="1">
              <a:lnSpc>
                <a:spcPct val="80000"/>
              </a:lnSpc>
            </a:pPr>
            <a:r>
              <a:rPr lang="en-US" sz="2200" b="1" smtClean="0">
                <a:solidFill>
                  <a:srgbClr val="663300"/>
                </a:solidFill>
              </a:rPr>
              <a:t>Liver spots</a:t>
            </a:r>
            <a:r>
              <a:rPr lang="en-US" sz="2200" b="1" smtClean="0"/>
              <a:t> should be of a colour closer to chocolate than to tan.</a:t>
            </a:r>
            <a:endParaRPr lang="en-US" sz="2200" smtClean="0"/>
          </a:p>
          <a:p>
            <a:pPr eaLnBrk="1" hangingPunct="1">
              <a:lnSpc>
                <a:spcPct val="80000"/>
              </a:lnSpc>
            </a:pPr>
            <a:r>
              <a:rPr lang="en-US" sz="2200" b="1" smtClean="0"/>
              <a:t>The tail should preferably be spotted.</a:t>
            </a:r>
            <a:endParaRPr lang="en-US" sz="2200" smtClean="0"/>
          </a:p>
          <a:p>
            <a:pPr eaLnBrk="1" hangingPunct="1">
              <a:lnSpc>
                <a:spcPct val="80000"/>
              </a:lnSpc>
            </a:pPr>
            <a:r>
              <a:rPr lang="en-US" sz="2200" b="1" smtClean="0"/>
              <a:t>The ears should be spotted, the more profusely the better; solid black or liver is undesirable.</a:t>
            </a:r>
            <a:endParaRPr lang="en-US" sz="2200" smtClean="0"/>
          </a:p>
          <a:p>
            <a:pPr eaLnBrk="1" hangingPunct="1">
              <a:lnSpc>
                <a:spcPct val="80000"/>
              </a:lnSpc>
            </a:pPr>
            <a:r>
              <a:rPr lang="en-US" sz="2200" b="1" smtClean="0"/>
              <a:t>Blue or partly blue eyes are undesirable and should be penalized. </a:t>
            </a:r>
            <a:endParaRPr lang="en-US" sz="2200" smtClean="0"/>
          </a:p>
          <a:p>
            <a:pPr eaLnBrk="1" hangingPunct="1">
              <a:lnSpc>
                <a:spcPct val="80000"/>
              </a:lnSpc>
            </a:pPr>
            <a:r>
              <a:rPr lang="en-US" sz="2200" b="1" smtClean="0">
                <a:solidFill>
                  <a:schemeClr val="accent2"/>
                </a:solidFill>
              </a:rPr>
              <a:t>Disqualifications—Patches</a:t>
            </a:r>
          </a:p>
          <a:p>
            <a:pPr eaLnBrk="1" hangingPunct="1">
              <a:lnSpc>
                <a:spcPct val="80000"/>
              </a:lnSpc>
            </a:pPr>
            <a:r>
              <a:rPr lang="en-US" sz="2200" b="1" u="sng" smtClean="0"/>
              <a:t>No </a:t>
            </a:r>
            <a:r>
              <a:rPr lang="en-US" sz="2200" b="1" smtClean="0"/>
              <a:t>Disqualification for:  </a:t>
            </a:r>
            <a:endParaRPr lang="en-US" sz="2200" smtClean="0"/>
          </a:p>
          <a:p>
            <a:pPr eaLnBrk="1" hangingPunct="1">
              <a:lnSpc>
                <a:spcPct val="80000"/>
              </a:lnSpc>
            </a:pPr>
            <a:r>
              <a:rPr lang="en-US" sz="2200" b="1" smtClean="0"/>
              <a:t>                Over 24 inches*</a:t>
            </a:r>
            <a:endParaRPr lang="en-US" sz="2200" smtClean="0"/>
          </a:p>
          <a:p>
            <a:pPr eaLnBrk="1" hangingPunct="1">
              <a:lnSpc>
                <a:spcPct val="80000"/>
              </a:lnSpc>
            </a:pPr>
            <a:r>
              <a:rPr lang="en-US" sz="2200" b="1" smtClean="0"/>
              <a:t>                Tricolour*</a:t>
            </a:r>
            <a:endParaRPr lang="en-US" sz="2200" smtClean="0"/>
          </a:p>
          <a:p>
            <a:pPr eaLnBrk="1" hangingPunct="1">
              <a:lnSpc>
                <a:spcPct val="80000"/>
              </a:lnSpc>
            </a:pPr>
            <a:r>
              <a:rPr lang="en-US" sz="2200" b="1" smtClean="0"/>
              <a:t>                Undershot or Overshot bite*</a:t>
            </a:r>
            <a:endParaRPr lang="en-US" sz="2200" smtClean="0"/>
          </a:p>
          <a:p>
            <a:pPr eaLnBrk="1" hangingPunct="1">
              <a:lnSpc>
                <a:spcPct val="80000"/>
              </a:lnSpc>
            </a:pPr>
            <a:r>
              <a:rPr lang="en-US" sz="2200" b="1" smtClean="0"/>
              <a:t>* </a:t>
            </a:r>
            <a:r>
              <a:rPr lang="en-US" sz="2200" b="1" u="sng" smtClean="0"/>
              <a:t>These traits were disqualifications in the 1993 version</a:t>
            </a:r>
            <a:r>
              <a:rPr lang="en-US" sz="2200" b="1" smtClean="0"/>
              <a:t> of the Canadian Standard. </a:t>
            </a:r>
            <a:endParaRPr lang="en-US" sz="2200" smtClean="0"/>
          </a:p>
          <a:p>
            <a:pPr eaLnBrk="1" hangingPunct="1">
              <a:lnSpc>
                <a:spcPct val="80000"/>
              </a:lnSpc>
            </a:pPr>
            <a:r>
              <a:rPr lang="en-US" sz="2200" b="1" smtClean="0"/>
              <a:t>Approved 2009 </a:t>
            </a:r>
            <a:endParaRPr lang="en-US" sz="2200" smtClean="0"/>
          </a:p>
          <a:p>
            <a:pPr eaLnBrk="1" hangingPunct="1">
              <a:lnSpc>
                <a:spcPct val="80000"/>
              </a:lnSpc>
            </a:pPr>
            <a:endParaRPr lang="en-US" sz="2200" smtClean="0"/>
          </a:p>
        </p:txBody>
      </p:sp>
      <p:sp>
        <p:nvSpPr>
          <p:cNvPr id="4" name="Slide Number Placeholder 3"/>
          <p:cNvSpPr>
            <a:spLocks noGrp="1"/>
          </p:cNvSpPr>
          <p:nvPr>
            <p:ph type="sldNum" sz="quarter" idx="12"/>
          </p:nvPr>
        </p:nvSpPr>
        <p:spPr/>
        <p:txBody>
          <a:bodyPr/>
          <a:lstStyle/>
          <a:p>
            <a:pPr>
              <a:defRPr/>
            </a:pPr>
            <a:fld id="{474295D2-7604-4B4E-B9A5-FF3C424C0DA1}" type="slidenum">
              <a:rPr lang="en-US"/>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SCALE OF POINTS—COMPARISON OF </a:t>
            </a:r>
            <a:r>
              <a:rPr lang="en-US" b="1" u="sng" dirty="0" smtClean="0"/>
              <a:t>AKC &amp; Canadian Standards</a:t>
            </a:r>
            <a:endParaRPr lang="en-US" dirty="0"/>
          </a:p>
        </p:txBody>
      </p:sp>
      <p:sp>
        <p:nvSpPr>
          <p:cNvPr id="90114" name="Content Placeholder 2"/>
          <p:cNvSpPr>
            <a:spLocks noGrp="1"/>
          </p:cNvSpPr>
          <p:nvPr>
            <p:ph idx="1"/>
          </p:nvPr>
        </p:nvSpPr>
        <p:spPr/>
        <p:txBody>
          <a:bodyPr/>
          <a:lstStyle/>
          <a:p>
            <a:pPr eaLnBrk="1" hangingPunct="1">
              <a:lnSpc>
                <a:spcPct val="80000"/>
              </a:lnSpc>
            </a:pPr>
            <a:endParaRPr lang="en-US" sz="1300" smtClean="0"/>
          </a:p>
          <a:p>
            <a:pPr eaLnBrk="1" hangingPunct="1">
              <a:lnSpc>
                <a:spcPct val="80000"/>
              </a:lnSpc>
              <a:buFont typeface="Arial" charset="0"/>
              <a:buNone/>
            </a:pPr>
            <a:r>
              <a:rPr lang="en-US" sz="1600" b="1" smtClean="0"/>
              <a:t>		Canada  	 2009                                    		AKC      1989</a:t>
            </a:r>
          </a:p>
          <a:p>
            <a:pPr eaLnBrk="1" hangingPunct="1">
              <a:lnSpc>
                <a:spcPct val="80000"/>
              </a:lnSpc>
              <a:buFont typeface="Arial" charset="0"/>
              <a:buNone/>
            </a:pPr>
            <a:endParaRPr lang="en-US" sz="1600" smtClean="0"/>
          </a:p>
          <a:p>
            <a:pPr eaLnBrk="1" hangingPunct="1">
              <a:lnSpc>
                <a:spcPct val="80000"/>
              </a:lnSpc>
            </a:pPr>
            <a:r>
              <a:rPr lang="en-US" sz="1600" b="1" smtClean="0"/>
              <a:t>General Appearance                     10                                        General Appearance                    10</a:t>
            </a:r>
            <a:endParaRPr lang="en-US" sz="1600" smtClean="0"/>
          </a:p>
          <a:p>
            <a:pPr eaLnBrk="1" hangingPunct="1">
              <a:lnSpc>
                <a:spcPct val="80000"/>
              </a:lnSpc>
            </a:pPr>
            <a:r>
              <a:rPr lang="en-US" sz="1600" b="1" smtClean="0"/>
              <a:t>Size, Symmetry &amp; Substance       10                                        Size, Proportion, Substance       10</a:t>
            </a:r>
            <a:endParaRPr lang="en-US" sz="1600" smtClean="0"/>
          </a:p>
          <a:p>
            <a:pPr eaLnBrk="1" hangingPunct="1">
              <a:lnSpc>
                <a:spcPct val="80000"/>
              </a:lnSpc>
            </a:pPr>
            <a:r>
              <a:rPr lang="en-US" sz="1600" b="1" smtClean="0"/>
              <a:t>Head &amp; Eyes                                    10                                        Head                                                10</a:t>
            </a:r>
            <a:endParaRPr lang="en-US" sz="1600" smtClean="0"/>
          </a:p>
          <a:p>
            <a:pPr eaLnBrk="1" hangingPunct="1">
              <a:lnSpc>
                <a:spcPct val="80000"/>
              </a:lnSpc>
            </a:pPr>
            <a:r>
              <a:rPr lang="en-US" sz="1600" b="1" smtClean="0">
                <a:solidFill>
                  <a:srgbClr val="A50021"/>
                </a:solidFill>
              </a:rPr>
              <a:t>Ears                                                     5</a:t>
            </a:r>
            <a:endParaRPr lang="en-US" sz="1600" smtClean="0">
              <a:solidFill>
                <a:srgbClr val="A50021"/>
              </a:solidFill>
            </a:endParaRPr>
          </a:p>
          <a:p>
            <a:pPr eaLnBrk="1" hangingPunct="1">
              <a:lnSpc>
                <a:spcPct val="80000"/>
              </a:lnSpc>
            </a:pPr>
            <a:r>
              <a:rPr lang="en-US" sz="1600" b="1" smtClean="0"/>
              <a:t>Neck &amp; Shoulders                           10                                        Neck, topline, &amp; body                  10</a:t>
            </a:r>
            <a:endParaRPr lang="en-US" sz="1600" smtClean="0"/>
          </a:p>
          <a:p>
            <a:pPr eaLnBrk="1" hangingPunct="1">
              <a:lnSpc>
                <a:spcPct val="80000"/>
              </a:lnSpc>
            </a:pPr>
            <a:r>
              <a:rPr lang="en-US" sz="1600" b="1" smtClean="0"/>
              <a:t>Body, Back, Chest &amp; Loins            10 </a:t>
            </a:r>
            <a:endParaRPr lang="en-US" sz="1600" smtClean="0"/>
          </a:p>
          <a:p>
            <a:pPr eaLnBrk="1" hangingPunct="1">
              <a:lnSpc>
                <a:spcPct val="80000"/>
              </a:lnSpc>
            </a:pPr>
            <a:r>
              <a:rPr lang="en-US" sz="1600" b="1" smtClean="0"/>
              <a:t>Legs &amp; Feet                                      10                                        </a:t>
            </a:r>
            <a:r>
              <a:rPr lang="en-US" sz="1600" b="1" smtClean="0">
                <a:solidFill>
                  <a:srgbClr val="009900"/>
                </a:solidFill>
              </a:rPr>
              <a:t>Forequarters                                    5</a:t>
            </a:r>
            <a:endParaRPr lang="en-US" sz="1600" smtClean="0">
              <a:solidFill>
                <a:srgbClr val="009900"/>
              </a:solidFill>
            </a:endParaRPr>
          </a:p>
          <a:p>
            <a:pPr eaLnBrk="1" hangingPunct="1">
              <a:lnSpc>
                <a:spcPct val="80000"/>
              </a:lnSpc>
              <a:buFont typeface="Arial" charset="0"/>
              <a:buNone/>
            </a:pPr>
            <a:r>
              <a:rPr lang="en-US" sz="1600" b="1" smtClean="0">
                <a:solidFill>
                  <a:srgbClr val="009900"/>
                </a:solidFill>
              </a:rPr>
              <a:t>	                                                                                                        Hindquarters                                   5</a:t>
            </a:r>
            <a:endParaRPr lang="en-US" sz="1600" smtClean="0">
              <a:solidFill>
                <a:srgbClr val="009900"/>
              </a:solidFill>
            </a:endParaRPr>
          </a:p>
          <a:p>
            <a:pPr eaLnBrk="1" hangingPunct="1">
              <a:lnSpc>
                <a:spcPct val="80000"/>
              </a:lnSpc>
            </a:pPr>
            <a:r>
              <a:rPr lang="en-US" sz="1600" b="1" smtClean="0">
                <a:solidFill>
                  <a:srgbClr val="A50021"/>
                </a:solidFill>
              </a:rPr>
              <a:t>Gait                                                    15</a:t>
            </a:r>
            <a:r>
              <a:rPr lang="en-US" sz="1600" b="1" smtClean="0"/>
              <a:t>                                        </a:t>
            </a:r>
            <a:r>
              <a:rPr lang="en-US" sz="1600" b="1" smtClean="0">
                <a:solidFill>
                  <a:srgbClr val="009900"/>
                </a:solidFill>
              </a:rPr>
              <a:t>Gait                                                  10</a:t>
            </a:r>
          </a:p>
          <a:p>
            <a:pPr eaLnBrk="1" hangingPunct="1">
              <a:lnSpc>
                <a:spcPct val="80000"/>
              </a:lnSpc>
            </a:pPr>
            <a:r>
              <a:rPr lang="en-US" sz="1600" b="1" smtClean="0">
                <a:solidFill>
                  <a:srgbClr val="A50021"/>
                </a:solidFill>
              </a:rPr>
              <a:t>Tail                                                       5</a:t>
            </a:r>
            <a:r>
              <a:rPr lang="en-US" sz="1600" b="1" smtClean="0"/>
              <a:t>                                        </a:t>
            </a:r>
            <a:r>
              <a:rPr lang="en-US" sz="1600" b="1" smtClean="0">
                <a:solidFill>
                  <a:srgbClr val="009900"/>
                </a:solidFill>
              </a:rPr>
              <a:t>Temperament                                 10</a:t>
            </a:r>
          </a:p>
          <a:p>
            <a:pPr eaLnBrk="1" hangingPunct="1">
              <a:lnSpc>
                <a:spcPct val="80000"/>
              </a:lnSpc>
            </a:pPr>
            <a:r>
              <a:rPr lang="en-US" sz="1600" b="1" smtClean="0"/>
              <a:t>Coat, Colour, Markings                 </a:t>
            </a:r>
            <a:r>
              <a:rPr lang="en-US" sz="1600" b="1" smtClean="0">
                <a:solidFill>
                  <a:srgbClr val="A50021"/>
                </a:solidFill>
              </a:rPr>
              <a:t> 15</a:t>
            </a:r>
            <a:r>
              <a:rPr lang="en-US" sz="1600" b="1" smtClean="0"/>
              <a:t>                                       Coat                                                    5</a:t>
            </a:r>
            <a:endParaRPr lang="en-US" sz="1600" smtClean="0"/>
          </a:p>
          <a:p>
            <a:pPr eaLnBrk="1" hangingPunct="1">
              <a:lnSpc>
                <a:spcPct val="80000"/>
              </a:lnSpc>
            </a:pPr>
            <a:r>
              <a:rPr lang="en-US" sz="1600" b="1" smtClean="0"/>
              <a:t>                                                                                                        Color and Markings                       </a:t>
            </a:r>
            <a:r>
              <a:rPr lang="en-US" sz="1600" b="1" smtClean="0">
                <a:solidFill>
                  <a:srgbClr val="009900"/>
                </a:solidFill>
              </a:rPr>
              <a:t>25</a:t>
            </a:r>
          </a:p>
          <a:p>
            <a:pPr eaLnBrk="1" hangingPunct="1">
              <a:lnSpc>
                <a:spcPct val="80000"/>
              </a:lnSpc>
            </a:pPr>
            <a:endParaRPr lang="en-US" sz="1600" smtClean="0"/>
          </a:p>
        </p:txBody>
      </p:sp>
      <p:sp>
        <p:nvSpPr>
          <p:cNvPr id="5" name="Slide Number Placeholder 4"/>
          <p:cNvSpPr>
            <a:spLocks noGrp="1"/>
          </p:cNvSpPr>
          <p:nvPr>
            <p:ph type="sldNum" sz="quarter" idx="12"/>
          </p:nvPr>
        </p:nvSpPr>
        <p:spPr/>
        <p:txBody>
          <a:bodyPr/>
          <a:lstStyle/>
          <a:p>
            <a:pPr>
              <a:defRPr/>
            </a:pPr>
            <a:fld id="{D4B266B9-4B92-4B16-81C0-708C0A62A9A4}" type="slidenum">
              <a:rPr lang="en-US"/>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pPr eaLnBrk="1" hangingPunct="1"/>
            <a:r>
              <a:rPr lang="en-US" smtClean="0"/>
              <a:t>UK (England)</a:t>
            </a:r>
          </a:p>
        </p:txBody>
      </p:sp>
      <p:sp>
        <p:nvSpPr>
          <p:cNvPr id="92162" name="Content Placeholder 2"/>
          <p:cNvSpPr>
            <a:spLocks noGrp="1"/>
          </p:cNvSpPr>
          <p:nvPr>
            <p:ph idx="1"/>
          </p:nvPr>
        </p:nvSpPr>
        <p:spPr/>
        <p:txBody>
          <a:bodyPr/>
          <a:lstStyle/>
          <a:p>
            <a:pPr eaLnBrk="1" hangingPunct="1"/>
            <a:endParaRPr lang="en-US" smtClean="0"/>
          </a:p>
          <a:p>
            <a:pPr lvl="1" eaLnBrk="1" hangingPunct="1"/>
            <a:endParaRPr lang="en-US" smtClean="0"/>
          </a:p>
          <a:p>
            <a:pPr lvl="1" eaLnBrk="1" hangingPunct="1"/>
            <a:endParaRPr lang="en-US" smtClean="0"/>
          </a:p>
          <a:p>
            <a:pPr lvl="1" eaLnBrk="1" hangingPunct="1"/>
            <a:endParaRPr lang="en-US" smtClean="0"/>
          </a:p>
        </p:txBody>
      </p:sp>
      <p:pic>
        <p:nvPicPr>
          <p:cNvPr id="92163" name="Picture 1"/>
          <p:cNvPicPr>
            <a:picLocks noChangeAspect="1" noChangeArrowheads="1"/>
          </p:cNvPicPr>
          <p:nvPr/>
        </p:nvPicPr>
        <p:blipFill>
          <a:blip r:embed="rId3"/>
          <a:srcRect/>
          <a:stretch>
            <a:fillRect/>
          </a:stretch>
        </p:blipFill>
        <p:spPr bwMode="auto">
          <a:xfrm>
            <a:off x="152400" y="914400"/>
            <a:ext cx="2857500" cy="2305050"/>
          </a:xfrm>
          <a:prstGeom prst="rect">
            <a:avLst/>
          </a:prstGeom>
          <a:noFill/>
          <a:ln w="9525">
            <a:noFill/>
            <a:miter lim="800000"/>
            <a:headEnd/>
            <a:tailEnd/>
          </a:ln>
        </p:spPr>
      </p:pic>
      <p:pic>
        <p:nvPicPr>
          <p:cNvPr id="92164" name="Picture 2"/>
          <p:cNvPicPr>
            <a:picLocks noChangeAspect="1" noChangeArrowheads="1"/>
          </p:cNvPicPr>
          <p:nvPr/>
        </p:nvPicPr>
        <p:blipFill>
          <a:blip r:embed="rId4"/>
          <a:srcRect/>
          <a:stretch>
            <a:fillRect/>
          </a:stretch>
        </p:blipFill>
        <p:spPr bwMode="auto">
          <a:xfrm>
            <a:off x="3124200" y="1219200"/>
            <a:ext cx="2857500" cy="2562225"/>
          </a:xfrm>
          <a:prstGeom prst="rect">
            <a:avLst/>
          </a:prstGeom>
          <a:noFill/>
          <a:ln w="9525">
            <a:noFill/>
            <a:miter lim="800000"/>
            <a:headEnd/>
            <a:tailEnd/>
          </a:ln>
        </p:spPr>
      </p:pic>
      <p:pic>
        <p:nvPicPr>
          <p:cNvPr id="92165" name="Picture 3"/>
          <p:cNvPicPr>
            <a:picLocks noChangeAspect="1" noChangeArrowheads="1"/>
          </p:cNvPicPr>
          <p:nvPr/>
        </p:nvPicPr>
        <p:blipFill>
          <a:blip r:embed="rId5"/>
          <a:srcRect/>
          <a:stretch>
            <a:fillRect/>
          </a:stretch>
        </p:blipFill>
        <p:spPr bwMode="auto">
          <a:xfrm>
            <a:off x="6096000" y="609600"/>
            <a:ext cx="2703513" cy="4010025"/>
          </a:xfrm>
          <a:prstGeom prst="rect">
            <a:avLst/>
          </a:prstGeom>
          <a:noFill/>
          <a:ln w="9525">
            <a:noFill/>
            <a:miter lim="800000"/>
            <a:headEnd/>
            <a:tailEnd/>
          </a:ln>
        </p:spPr>
      </p:pic>
      <p:pic>
        <p:nvPicPr>
          <p:cNvPr id="92166" name="Picture 5"/>
          <p:cNvPicPr>
            <a:picLocks noChangeAspect="1" noChangeArrowheads="1"/>
          </p:cNvPicPr>
          <p:nvPr/>
        </p:nvPicPr>
        <p:blipFill>
          <a:blip r:embed="rId6"/>
          <a:srcRect/>
          <a:stretch>
            <a:fillRect/>
          </a:stretch>
        </p:blipFill>
        <p:spPr bwMode="auto">
          <a:xfrm>
            <a:off x="228600" y="3352800"/>
            <a:ext cx="2857500" cy="3067050"/>
          </a:xfrm>
          <a:prstGeom prst="rect">
            <a:avLst/>
          </a:prstGeom>
          <a:noFill/>
          <a:ln w="9525">
            <a:noFill/>
            <a:miter lim="800000"/>
            <a:headEnd/>
            <a:tailEnd/>
          </a:ln>
        </p:spPr>
      </p:pic>
      <p:pic>
        <p:nvPicPr>
          <p:cNvPr id="92167" name="Picture 6"/>
          <p:cNvPicPr>
            <a:picLocks noChangeAspect="1" noChangeArrowheads="1"/>
          </p:cNvPicPr>
          <p:nvPr/>
        </p:nvPicPr>
        <p:blipFill>
          <a:blip r:embed="rId7"/>
          <a:srcRect/>
          <a:stretch>
            <a:fillRect/>
          </a:stretch>
        </p:blipFill>
        <p:spPr bwMode="auto">
          <a:xfrm>
            <a:off x="5943600" y="4495800"/>
            <a:ext cx="2857500" cy="2047875"/>
          </a:xfrm>
          <a:prstGeom prst="rect">
            <a:avLst/>
          </a:prstGeom>
          <a:noFill/>
          <a:ln w="9525">
            <a:noFill/>
            <a:miter lim="800000"/>
            <a:headEnd/>
            <a:tailEnd/>
          </a:ln>
        </p:spPr>
      </p:pic>
      <p:pic>
        <p:nvPicPr>
          <p:cNvPr id="92168" name="Picture 7"/>
          <p:cNvPicPr>
            <a:picLocks noChangeAspect="1" noChangeArrowheads="1"/>
          </p:cNvPicPr>
          <p:nvPr/>
        </p:nvPicPr>
        <p:blipFill>
          <a:blip r:embed="rId8"/>
          <a:srcRect/>
          <a:stretch>
            <a:fillRect/>
          </a:stretch>
        </p:blipFill>
        <p:spPr bwMode="auto">
          <a:xfrm>
            <a:off x="3200400" y="4114800"/>
            <a:ext cx="2857500" cy="2171700"/>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72B88F4A-04FD-4DA5-8AD7-4864DC12334A}" type="slidenum">
              <a:rPr lang="en-US"/>
              <a:pPr>
                <a:defRPr/>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Historical Dates Affecting AKC Dalmatians</a:t>
            </a:r>
            <a:endParaRPr lang="en-US" dirty="0"/>
          </a:p>
        </p:txBody>
      </p:sp>
      <p:sp>
        <p:nvSpPr>
          <p:cNvPr id="3" name="Content Placeholder 2"/>
          <p:cNvSpPr>
            <a:spLocks noGrp="1"/>
          </p:cNvSpPr>
          <p:nvPr>
            <p:ph idx="1"/>
          </p:nvPr>
        </p:nvSpPr>
        <p:spPr/>
        <p:txBody>
          <a:bodyPr rtlCol="0">
            <a:normAutofit fontScale="55000" lnSpcReduction="20000"/>
          </a:bodyPr>
          <a:lstStyle/>
          <a:p>
            <a:pPr eaLnBrk="1" fontAlgn="auto" hangingPunct="1">
              <a:spcAft>
                <a:spcPts val="0"/>
              </a:spcAft>
              <a:buFont typeface="Arial" pitchFamily="34" charset="0"/>
              <a:buChar char="•"/>
              <a:defRPr/>
            </a:pPr>
            <a:r>
              <a:rPr lang="en-US" dirty="0" smtClean="0"/>
              <a:t>1883—Dalmatians were first shown in the United States.</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dirty="0" smtClean="0"/>
              <a:t>1888---AKC recognizes Dalmatians as a breed.</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1896---“Not until the year of 1896 were classes opened at eastern shows   with very little support until four years ago when with some homebred ones and some imported ones the entry was very good” (1)  p. 7      </a:t>
            </a:r>
            <a:r>
              <a:rPr lang="en-US" sz="2000" u="sng" dirty="0" smtClean="0"/>
              <a:t>The Dalmatian</a:t>
            </a:r>
            <a:r>
              <a:rPr lang="en-US" sz="2000" dirty="0" smtClean="0"/>
              <a:t> by H. Fred Lauer, copyrighted 1907</a:t>
            </a:r>
            <a:r>
              <a:rPr lang="en-US" dirty="0" smtClean="0"/>
              <a:t>          </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1905---Formation of the DCA.  It started with 26 members, and now has an enrollment of 46 members, and today is one of the strongest specialty clubs in America. (1)  p. 10</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Dalmatian Standard published in July, 1915 AKC Gazette. (English version)</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1926---DCA held its first national specialty in Garden City, Long Island, with a total of 19 entries.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5FB26C01-9085-49E9-9792-89FAB91EF4D5}" type="slidenum">
              <a:rPr lang="en-US"/>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u="sng" dirty="0" smtClean="0"/>
              <a:t>Specific Differences </a:t>
            </a:r>
            <a:r>
              <a:rPr lang="en-US" b="1" dirty="0" smtClean="0"/>
              <a:t>in English (UK) Standard vs. AKC Standard</a:t>
            </a:r>
            <a:endParaRPr lang="en-US" dirty="0"/>
          </a:p>
        </p:txBody>
      </p:sp>
      <p:sp>
        <p:nvSpPr>
          <p:cNvPr id="94210" name="Content Placeholder 2"/>
          <p:cNvSpPr>
            <a:spLocks noGrp="1"/>
          </p:cNvSpPr>
          <p:nvPr>
            <p:ph idx="1"/>
          </p:nvPr>
        </p:nvSpPr>
        <p:spPr/>
        <p:txBody>
          <a:bodyPr/>
          <a:lstStyle/>
          <a:p>
            <a:pPr eaLnBrk="1" hangingPunct="1">
              <a:lnSpc>
                <a:spcPct val="90000"/>
              </a:lnSpc>
            </a:pPr>
            <a:r>
              <a:rPr lang="en-US" sz="2200" smtClean="0">
                <a:solidFill>
                  <a:srgbClr val="FF0000"/>
                </a:solidFill>
              </a:rPr>
              <a:t>NO DISQUALIFICATIONS</a:t>
            </a:r>
          </a:p>
          <a:p>
            <a:pPr eaLnBrk="1" hangingPunct="1">
              <a:lnSpc>
                <a:spcPct val="90000"/>
              </a:lnSpc>
            </a:pPr>
            <a:r>
              <a:rPr lang="en-US" sz="2200" u="sng" smtClean="0"/>
              <a:t>Head: </a:t>
            </a:r>
            <a:r>
              <a:rPr lang="en-US" sz="2200" smtClean="0"/>
              <a:t>…..”Distance from nose to stop equals that from stop to occiput…”</a:t>
            </a:r>
          </a:p>
          <a:p>
            <a:pPr eaLnBrk="1" hangingPunct="1">
              <a:lnSpc>
                <a:spcPct val="90000"/>
              </a:lnSpc>
            </a:pPr>
            <a:r>
              <a:rPr lang="en-US" sz="2200" u="sng" smtClean="0"/>
              <a:t>Forequarters:</a:t>
            </a:r>
            <a:r>
              <a:rPr lang="en-US" sz="2200" smtClean="0"/>
              <a:t>  Shoulders well laid back, clean, muscular with length of shoulder and upper arm approximately equal…….</a:t>
            </a:r>
          </a:p>
          <a:p>
            <a:pPr eaLnBrk="1" hangingPunct="1">
              <a:lnSpc>
                <a:spcPct val="90000"/>
              </a:lnSpc>
            </a:pPr>
            <a:r>
              <a:rPr lang="en-US" sz="2200" u="sng" smtClean="0"/>
              <a:t>Body:</a:t>
            </a:r>
            <a:r>
              <a:rPr lang="en-US" sz="2200" smtClean="0"/>
              <a:t>  Length from point of shoulder to point fo buttock slightly greater than height from withers to ground. </a:t>
            </a:r>
          </a:p>
          <a:p>
            <a:pPr eaLnBrk="1" hangingPunct="1">
              <a:lnSpc>
                <a:spcPct val="90000"/>
              </a:lnSpc>
            </a:pPr>
            <a:r>
              <a:rPr lang="en-US" sz="2200" u="sng" smtClean="0"/>
              <a:t>Hindquarters:</a:t>
            </a:r>
            <a:r>
              <a:rPr lang="en-US" sz="2200" smtClean="0"/>
              <a:t>……good turn of stifle, hocks well defined. </a:t>
            </a:r>
          </a:p>
          <a:p>
            <a:pPr eaLnBrk="1" hangingPunct="1">
              <a:lnSpc>
                <a:spcPct val="90000"/>
              </a:lnSpc>
            </a:pPr>
            <a:r>
              <a:rPr lang="en-US" sz="2200" u="sng" smtClean="0"/>
              <a:t>Tail:</a:t>
            </a:r>
            <a:r>
              <a:rPr lang="en-US" sz="2200" smtClean="0"/>
              <a:t>……Preferably spotted</a:t>
            </a:r>
          </a:p>
          <a:p>
            <a:pPr eaLnBrk="1" hangingPunct="1">
              <a:lnSpc>
                <a:spcPct val="90000"/>
              </a:lnSpc>
            </a:pPr>
            <a:r>
              <a:rPr lang="en-US" sz="2200" u="sng" smtClean="0"/>
              <a:t>Colour:</a:t>
            </a:r>
            <a:r>
              <a:rPr lang="en-US" sz="2200" smtClean="0"/>
              <a:t> …….Some patching on ears and head not to be penalized. </a:t>
            </a:r>
          </a:p>
          <a:p>
            <a:pPr eaLnBrk="1" hangingPunct="1">
              <a:lnSpc>
                <a:spcPct val="90000"/>
              </a:lnSpc>
            </a:pPr>
            <a:r>
              <a:rPr lang="en-US" sz="2200" smtClean="0">
                <a:solidFill>
                  <a:schemeClr val="hlink"/>
                </a:solidFill>
              </a:rPr>
              <a:t>Elimination of the scale of points, in 1968</a:t>
            </a:r>
          </a:p>
          <a:p>
            <a:pPr eaLnBrk="1" hangingPunct="1">
              <a:lnSpc>
                <a:spcPct val="90000"/>
              </a:lnSpc>
              <a:buFont typeface="Arial" charset="0"/>
              <a:buNone/>
            </a:pPr>
            <a:endParaRPr lang="en-US" sz="2200" smtClean="0"/>
          </a:p>
          <a:p>
            <a:pPr eaLnBrk="1" hangingPunct="1">
              <a:lnSpc>
                <a:spcPct val="90000"/>
              </a:lnSpc>
            </a:pPr>
            <a:r>
              <a:rPr lang="en-US" sz="1400" smtClean="0"/>
              <a:t>***</a:t>
            </a:r>
            <a:r>
              <a:rPr lang="en-US" sz="1400" smtClean="0">
                <a:solidFill>
                  <a:srgbClr val="A50021"/>
                </a:solidFill>
              </a:rPr>
              <a:t>Last updated—November 2010</a:t>
            </a:r>
          </a:p>
          <a:p>
            <a:pPr eaLnBrk="1" hangingPunct="1">
              <a:lnSpc>
                <a:spcPct val="90000"/>
              </a:lnSpc>
            </a:pPr>
            <a:endParaRPr lang="en-US" sz="2700" smtClean="0"/>
          </a:p>
        </p:txBody>
      </p:sp>
      <p:sp>
        <p:nvSpPr>
          <p:cNvPr id="4" name="Slide Number Placeholder 3"/>
          <p:cNvSpPr>
            <a:spLocks noGrp="1"/>
          </p:cNvSpPr>
          <p:nvPr>
            <p:ph type="sldNum" sz="quarter" idx="12"/>
          </p:nvPr>
        </p:nvSpPr>
        <p:spPr/>
        <p:txBody>
          <a:bodyPr/>
          <a:lstStyle/>
          <a:p>
            <a:pPr>
              <a:defRPr/>
            </a:pPr>
            <a:fld id="{1E4AF679-6AE2-4E4D-8B4F-D8C787BFCAD5}" type="slidenum">
              <a:rPr lang="en-US"/>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pPr eaLnBrk="1" hangingPunct="1"/>
            <a:r>
              <a:rPr lang="en-US" smtClean="0"/>
              <a:t>Book photo</a:t>
            </a:r>
          </a:p>
        </p:txBody>
      </p:sp>
      <p:pic>
        <p:nvPicPr>
          <p:cNvPr id="96258" name="Picture 2"/>
          <p:cNvPicPr>
            <a:picLocks noGrp="1" noChangeAspect="1" noChangeArrowheads="1"/>
          </p:cNvPicPr>
          <p:nvPr>
            <p:ph idx="1"/>
          </p:nvPr>
        </p:nvPicPr>
        <p:blipFill>
          <a:blip r:embed="rId3"/>
          <a:srcRect/>
          <a:stretch>
            <a:fillRect/>
          </a:stretch>
        </p:blipFill>
        <p:spPr>
          <a:xfrm>
            <a:off x="533400" y="1600200"/>
            <a:ext cx="3803650" cy="5029200"/>
          </a:xfrm>
        </p:spPr>
      </p:pic>
      <p:pic>
        <p:nvPicPr>
          <p:cNvPr id="96259" name="Picture 3"/>
          <p:cNvPicPr>
            <a:picLocks noChangeAspect="1" noChangeArrowheads="1"/>
          </p:cNvPicPr>
          <p:nvPr/>
        </p:nvPicPr>
        <p:blipFill>
          <a:blip r:embed="rId4"/>
          <a:srcRect/>
          <a:stretch>
            <a:fillRect/>
          </a:stretch>
        </p:blipFill>
        <p:spPr bwMode="auto">
          <a:xfrm>
            <a:off x="5105400" y="1600200"/>
            <a:ext cx="3267075" cy="49911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18FD6FBE-D3F7-49E6-832A-03B01D826DFC}" type="slidenum">
              <a:rPr lang="en-US"/>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smtClean="0"/>
              <a:t>UK Book </a:t>
            </a:r>
          </a:p>
        </p:txBody>
      </p:sp>
      <p:pic>
        <p:nvPicPr>
          <p:cNvPr id="98306" name="Picture 2"/>
          <p:cNvPicPr>
            <a:picLocks noGrp="1" noChangeAspect="1" noChangeArrowheads="1"/>
          </p:cNvPicPr>
          <p:nvPr>
            <p:ph idx="1"/>
          </p:nvPr>
        </p:nvPicPr>
        <p:blipFill>
          <a:blip r:embed="rId3"/>
          <a:srcRect/>
          <a:stretch>
            <a:fillRect/>
          </a:stretch>
        </p:blipFill>
        <p:spPr>
          <a:xfrm>
            <a:off x="228600" y="1447800"/>
            <a:ext cx="4114800" cy="5243513"/>
          </a:xfrm>
        </p:spPr>
      </p:pic>
      <p:pic>
        <p:nvPicPr>
          <p:cNvPr id="98307" name="Picture 3"/>
          <p:cNvPicPr>
            <a:picLocks noChangeAspect="1" noChangeArrowheads="1"/>
          </p:cNvPicPr>
          <p:nvPr/>
        </p:nvPicPr>
        <p:blipFill>
          <a:blip r:embed="rId4"/>
          <a:srcRect/>
          <a:stretch>
            <a:fillRect/>
          </a:stretch>
        </p:blipFill>
        <p:spPr bwMode="auto">
          <a:xfrm>
            <a:off x="4291013" y="1447800"/>
            <a:ext cx="4384675" cy="5181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2F7AE5E7-A478-4C9C-AFC1-86A333980F64}" type="slidenum">
              <a:rPr lang="en-US"/>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p:cNvSpPr>
          <p:nvPr>
            <p:ph type="title"/>
          </p:nvPr>
        </p:nvSpPr>
        <p:spPr/>
        <p:txBody>
          <a:bodyPr/>
          <a:lstStyle/>
          <a:p>
            <a:r>
              <a:rPr lang="en-US" smtClean="0"/>
              <a:t>Crufts-Best of Breed</a:t>
            </a:r>
          </a:p>
        </p:txBody>
      </p:sp>
      <p:pic>
        <p:nvPicPr>
          <p:cNvPr id="100354" name="Picture 4" descr="Crufts"/>
          <p:cNvPicPr>
            <a:picLocks noChangeAspect="1" noChangeArrowheads="1"/>
          </p:cNvPicPr>
          <p:nvPr>
            <p:ph type="body" idx="1"/>
          </p:nvPr>
        </p:nvPicPr>
        <p:blipFill>
          <a:blip r:embed="rId3"/>
          <a:srcRect/>
          <a:stretch>
            <a:fillRect/>
          </a:stretch>
        </p:blipFill>
        <p:spPr>
          <a:xfrm>
            <a:off x="2362200" y="1524000"/>
            <a:ext cx="4572000" cy="48768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pPr eaLnBrk="1" hangingPunct="1"/>
            <a:r>
              <a:rPr lang="en-US" smtClean="0"/>
              <a:t>Australia</a:t>
            </a:r>
          </a:p>
        </p:txBody>
      </p:sp>
      <p:sp>
        <p:nvSpPr>
          <p:cNvPr id="102402" name="Content Placeholder 2"/>
          <p:cNvSpPr>
            <a:spLocks noGrp="1"/>
          </p:cNvSpPr>
          <p:nvPr>
            <p:ph idx="1"/>
          </p:nvPr>
        </p:nvSpPr>
        <p:spPr>
          <a:xfrm>
            <a:off x="457200" y="1600200"/>
            <a:ext cx="8534400" cy="4525963"/>
          </a:xfrm>
        </p:spPr>
        <p:txBody>
          <a:bodyPr/>
          <a:lstStyle/>
          <a:p>
            <a:pPr eaLnBrk="1" hangingPunct="1"/>
            <a:r>
              <a:rPr lang="en-US" smtClean="0"/>
              <a:t>Breed Standard </a:t>
            </a:r>
          </a:p>
          <a:p>
            <a:pPr eaLnBrk="1" hangingPunct="1"/>
            <a:r>
              <a:rPr lang="en-US" smtClean="0"/>
              <a:t>Plus Breed Extension </a:t>
            </a:r>
            <a:r>
              <a:rPr lang="en-US" sz="2800" smtClean="0"/>
              <a:t>by National Dalmatian Council</a:t>
            </a:r>
          </a:p>
          <a:p>
            <a:pPr eaLnBrk="1" hangingPunct="1"/>
            <a:r>
              <a:rPr lang="en-US" sz="2000" smtClean="0"/>
              <a:t>(Breed extension serves to clarify and expound on the standard.)</a:t>
            </a:r>
            <a:endParaRPr lang="en-US" smtClean="0"/>
          </a:p>
          <a:p>
            <a:pPr eaLnBrk="1" hangingPunct="1"/>
            <a:r>
              <a:rPr lang="en-US" smtClean="0"/>
              <a:t>Clubs/ Governing body:</a:t>
            </a:r>
          </a:p>
          <a:p>
            <a:pPr lvl="1" eaLnBrk="1" hangingPunct="1"/>
            <a:r>
              <a:rPr lang="en-US" smtClean="0"/>
              <a:t>Dalmatian Club of NSW</a:t>
            </a:r>
          </a:p>
          <a:p>
            <a:pPr lvl="1" eaLnBrk="1" hangingPunct="1"/>
            <a:r>
              <a:rPr lang="en-US" smtClean="0"/>
              <a:t>Dalmatian Club of Queensland</a:t>
            </a:r>
          </a:p>
          <a:p>
            <a:pPr lvl="1" eaLnBrk="1" hangingPunct="1"/>
            <a:r>
              <a:rPr lang="en-US" smtClean="0"/>
              <a:t>Dalmatian Club of South Australia</a:t>
            </a:r>
          </a:p>
          <a:p>
            <a:pPr lvl="1" eaLnBrk="1" hangingPunct="1"/>
            <a:r>
              <a:rPr lang="en-US" smtClean="0"/>
              <a:t>Dalmatian Club of Victoria </a:t>
            </a:r>
          </a:p>
          <a:p>
            <a:pPr lvl="1" eaLnBrk="1" hangingPunct="1"/>
            <a:endParaRPr lang="en-US" smtClean="0"/>
          </a:p>
        </p:txBody>
      </p:sp>
      <p:sp>
        <p:nvSpPr>
          <p:cNvPr id="4" name="Slide Number Placeholder 3"/>
          <p:cNvSpPr>
            <a:spLocks noGrp="1"/>
          </p:cNvSpPr>
          <p:nvPr>
            <p:ph type="sldNum" sz="quarter" idx="12"/>
          </p:nvPr>
        </p:nvSpPr>
        <p:spPr/>
        <p:txBody>
          <a:bodyPr/>
          <a:lstStyle/>
          <a:p>
            <a:pPr>
              <a:defRPr/>
            </a:pPr>
            <a:fld id="{D629DA80-5160-4527-B74C-F3504A2F31EE}" type="slidenum">
              <a:rPr lang="en-US"/>
              <a:pPr>
                <a:defRPr/>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u="sng" dirty="0" smtClean="0"/>
              <a:t>Specific Differences </a:t>
            </a:r>
            <a:r>
              <a:rPr lang="en-US" b="1" dirty="0" smtClean="0"/>
              <a:t>in Australian Standard vs. AKC Standard</a:t>
            </a:r>
            <a:endParaRPr lang="en-US" dirty="0"/>
          </a:p>
        </p:txBody>
      </p:sp>
      <p:sp>
        <p:nvSpPr>
          <p:cNvPr id="104450" name="Content Placeholder 2"/>
          <p:cNvSpPr>
            <a:spLocks noGrp="1"/>
          </p:cNvSpPr>
          <p:nvPr>
            <p:ph idx="1"/>
          </p:nvPr>
        </p:nvSpPr>
        <p:spPr>
          <a:xfrm>
            <a:off x="457200" y="1600200"/>
            <a:ext cx="8382000" cy="5105400"/>
          </a:xfrm>
        </p:spPr>
        <p:txBody>
          <a:bodyPr/>
          <a:lstStyle/>
          <a:p>
            <a:pPr eaLnBrk="1" hangingPunct="1">
              <a:lnSpc>
                <a:spcPct val="80000"/>
              </a:lnSpc>
            </a:pPr>
            <a:r>
              <a:rPr lang="en-US" sz="1800" smtClean="0"/>
              <a:t>The Australian Standard contains a “Breed Extension” written by the National Dalmatian Council.  “Breed Councils” are comprised of a group of experts who explain the standard in greater detail, and add clarifications to aid judges. </a:t>
            </a:r>
          </a:p>
          <a:p>
            <a:pPr eaLnBrk="1" hangingPunct="1">
              <a:lnSpc>
                <a:spcPct val="80000"/>
              </a:lnSpc>
            </a:pPr>
            <a:endParaRPr lang="en-US" sz="1800" smtClean="0"/>
          </a:p>
          <a:p>
            <a:pPr eaLnBrk="1" hangingPunct="1">
              <a:lnSpc>
                <a:spcPct val="80000"/>
              </a:lnSpc>
            </a:pPr>
            <a:r>
              <a:rPr lang="en-US" sz="1800" u="sng" smtClean="0"/>
              <a:t>Eyes: (</a:t>
            </a:r>
            <a:r>
              <a:rPr lang="en-US" sz="1800" smtClean="0"/>
              <a:t>Included in Breed Extension)  </a:t>
            </a:r>
            <a:r>
              <a:rPr lang="en-US" sz="1800" smtClean="0">
                <a:solidFill>
                  <a:schemeClr val="hlink"/>
                </a:solidFill>
              </a:rPr>
              <a:t>A dog with a blue eye should not be shown.</a:t>
            </a:r>
            <a:r>
              <a:rPr lang="en-US" sz="1800" smtClean="0"/>
              <a:t> </a:t>
            </a:r>
          </a:p>
          <a:p>
            <a:pPr eaLnBrk="1" hangingPunct="1">
              <a:lnSpc>
                <a:spcPct val="80000"/>
              </a:lnSpc>
            </a:pPr>
            <a:endParaRPr lang="en-US" sz="1800" smtClean="0"/>
          </a:p>
          <a:p>
            <a:pPr eaLnBrk="1" hangingPunct="1">
              <a:lnSpc>
                <a:spcPct val="80000"/>
              </a:lnSpc>
            </a:pPr>
            <a:r>
              <a:rPr lang="en-US" sz="1800" u="sng" smtClean="0"/>
              <a:t>Body: </a:t>
            </a:r>
            <a:r>
              <a:rPr lang="en-US" sz="1800" smtClean="0"/>
              <a:t>(Included in Breed Extension)  The Dalmatian is </a:t>
            </a:r>
            <a:r>
              <a:rPr lang="en-US" sz="1800" smtClean="0">
                <a:solidFill>
                  <a:srgbClr val="009900"/>
                </a:solidFill>
              </a:rPr>
              <a:t>slightly longer</a:t>
            </a:r>
            <a:r>
              <a:rPr lang="en-US" sz="1800" smtClean="0"/>
              <a:t> than high from point of shoulder to point of buttock, withers to ground.  </a:t>
            </a:r>
            <a:r>
              <a:rPr lang="en-US" sz="1800" smtClean="0">
                <a:solidFill>
                  <a:srgbClr val="009900"/>
                </a:solidFill>
              </a:rPr>
              <a:t>The extra length of rib cage, not loin. </a:t>
            </a:r>
          </a:p>
          <a:p>
            <a:pPr eaLnBrk="1" hangingPunct="1">
              <a:lnSpc>
                <a:spcPct val="80000"/>
              </a:lnSpc>
            </a:pPr>
            <a:endParaRPr lang="en-US" sz="1800" smtClean="0">
              <a:solidFill>
                <a:srgbClr val="009900"/>
              </a:solidFill>
            </a:endParaRPr>
          </a:p>
          <a:p>
            <a:pPr eaLnBrk="1" hangingPunct="1">
              <a:lnSpc>
                <a:spcPct val="80000"/>
              </a:lnSpc>
            </a:pPr>
            <a:r>
              <a:rPr lang="en-US" sz="1800" u="sng" smtClean="0"/>
              <a:t>Gait/Movement:</a:t>
            </a:r>
            <a:r>
              <a:rPr lang="en-US" sz="1800" smtClean="0"/>
              <a:t> The Dalmatian should have great freedom of movement.   A smooth, powerful rhythmic action with a long stride. </a:t>
            </a:r>
          </a:p>
          <a:p>
            <a:pPr eaLnBrk="1" hangingPunct="1">
              <a:lnSpc>
                <a:spcPct val="80000"/>
              </a:lnSpc>
            </a:pPr>
            <a:endParaRPr lang="en-US" sz="1800" smtClean="0"/>
          </a:p>
          <a:p>
            <a:pPr eaLnBrk="1" hangingPunct="1">
              <a:lnSpc>
                <a:spcPct val="80000"/>
              </a:lnSpc>
            </a:pPr>
            <a:r>
              <a:rPr lang="en-US" sz="1800" u="sng" smtClean="0">
                <a:solidFill>
                  <a:srgbClr val="A50021"/>
                </a:solidFill>
              </a:rPr>
              <a:t>Size:</a:t>
            </a:r>
            <a:r>
              <a:rPr lang="en-US" sz="1800" smtClean="0">
                <a:solidFill>
                  <a:srgbClr val="A50021"/>
                </a:solidFill>
              </a:rPr>
              <a:t> Overall balance of prime importance…NO DISQUALIFICATION FOR SIZE</a:t>
            </a:r>
            <a:r>
              <a:rPr lang="en-US" sz="1800" smtClean="0"/>
              <a:t>.</a:t>
            </a:r>
          </a:p>
          <a:p>
            <a:pPr eaLnBrk="1" hangingPunct="1">
              <a:lnSpc>
                <a:spcPct val="80000"/>
              </a:lnSpc>
            </a:pPr>
            <a:endParaRPr lang="en-US" sz="1800" smtClean="0"/>
          </a:p>
          <a:p>
            <a:pPr eaLnBrk="1" hangingPunct="1">
              <a:lnSpc>
                <a:spcPct val="80000"/>
              </a:lnSpc>
            </a:pPr>
            <a:r>
              <a:rPr lang="en-US" sz="1800" u="sng" smtClean="0"/>
              <a:t>Faults:</a:t>
            </a:r>
            <a:r>
              <a:rPr lang="en-US" sz="1800" smtClean="0"/>
              <a:t>  Blue eyes. Patches. Black and liver spots on the same dog (tricolours). Lemon spots. Bronzing and other faults of pigmentation. </a:t>
            </a:r>
          </a:p>
          <a:p>
            <a:pPr eaLnBrk="1" hangingPunct="1">
              <a:lnSpc>
                <a:spcPct val="80000"/>
              </a:lnSpc>
            </a:pPr>
            <a:endParaRPr lang="en-US" sz="1800" smtClean="0"/>
          </a:p>
          <a:p>
            <a:pPr eaLnBrk="1" hangingPunct="1">
              <a:lnSpc>
                <a:spcPct val="80000"/>
              </a:lnSpc>
            </a:pPr>
            <a:r>
              <a:rPr lang="en-US" sz="1600" smtClean="0"/>
              <a:t>***Last revised, January 1998.</a:t>
            </a:r>
          </a:p>
          <a:p>
            <a:pPr eaLnBrk="1" hangingPunct="1">
              <a:lnSpc>
                <a:spcPct val="80000"/>
              </a:lnSpc>
            </a:pPr>
            <a:endParaRPr lang="en-US" sz="1000" smtClean="0"/>
          </a:p>
        </p:txBody>
      </p:sp>
      <p:sp>
        <p:nvSpPr>
          <p:cNvPr id="4" name="Slide Number Placeholder 3"/>
          <p:cNvSpPr>
            <a:spLocks noGrp="1"/>
          </p:cNvSpPr>
          <p:nvPr>
            <p:ph type="sldNum" sz="quarter" idx="12"/>
          </p:nvPr>
        </p:nvSpPr>
        <p:spPr/>
        <p:txBody>
          <a:bodyPr/>
          <a:lstStyle/>
          <a:p>
            <a:pPr>
              <a:defRPr/>
            </a:pPr>
            <a:fld id="{5ACBA0B5-9031-45A4-BD6C-B0193C0B9EE9}" type="slidenum">
              <a:rPr lang="en-US"/>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pPr eaLnBrk="1" hangingPunct="1"/>
            <a:r>
              <a:rPr lang="en-US" smtClean="0"/>
              <a:t>Australian Dogs</a:t>
            </a:r>
          </a:p>
        </p:txBody>
      </p:sp>
      <p:pic>
        <p:nvPicPr>
          <p:cNvPr id="106498" name="Picture 6"/>
          <p:cNvPicPr>
            <a:picLocks noChangeAspect="1" noChangeArrowheads="1"/>
          </p:cNvPicPr>
          <p:nvPr/>
        </p:nvPicPr>
        <p:blipFill>
          <a:blip r:embed="rId3"/>
          <a:srcRect/>
          <a:stretch>
            <a:fillRect/>
          </a:stretch>
        </p:blipFill>
        <p:spPr bwMode="auto">
          <a:xfrm>
            <a:off x="2667000" y="1219200"/>
            <a:ext cx="2971800" cy="3951288"/>
          </a:xfrm>
          <a:prstGeom prst="rect">
            <a:avLst/>
          </a:prstGeom>
          <a:noFill/>
          <a:ln w="9525">
            <a:noFill/>
            <a:miter lim="800000"/>
            <a:headEnd/>
            <a:tailEnd/>
          </a:ln>
        </p:spPr>
      </p:pic>
      <p:pic>
        <p:nvPicPr>
          <p:cNvPr id="106499" name="Picture 7"/>
          <p:cNvPicPr>
            <a:picLocks noChangeAspect="1" noChangeArrowheads="1"/>
          </p:cNvPicPr>
          <p:nvPr/>
        </p:nvPicPr>
        <p:blipFill>
          <a:blip r:embed="rId4"/>
          <a:srcRect/>
          <a:stretch>
            <a:fillRect/>
          </a:stretch>
        </p:blipFill>
        <p:spPr bwMode="auto">
          <a:xfrm>
            <a:off x="304800" y="4191000"/>
            <a:ext cx="3163888" cy="2209800"/>
          </a:xfrm>
          <a:prstGeom prst="rect">
            <a:avLst/>
          </a:prstGeom>
          <a:noFill/>
          <a:ln w="9525">
            <a:noFill/>
            <a:miter lim="800000"/>
            <a:headEnd/>
            <a:tailEnd/>
          </a:ln>
        </p:spPr>
      </p:pic>
      <p:pic>
        <p:nvPicPr>
          <p:cNvPr id="106500" name="Picture 2"/>
          <p:cNvPicPr>
            <a:picLocks noGrp="1" noChangeAspect="1" noChangeArrowheads="1"/>
          </p:cNvPicPr>
          <p:nvPr>
            <p:ph idx="1"/>
          </p:nvPr>
        </p:nvPicPr>
        <p:blipFill>
          <a:blip r:embed="rId5"/>
          <a:srcRect/>
          <a:stretch>
            <a:fillRect/>
          </a:stretch>
        </p:blipFill>
        <p:spPr>
          <a:xfrm>
            <a:off x="5497513" y="1752600"/>
            <a:ext cx="3265487" cy="2514600"/>
          </a:xfrm>
        </p:spPr>
      </p:pic>
      <p:sp>
        <p:nvSpPr>
          <p:cNvPr id="11" name="Slide Number Placeholder 10"/>
          <p:cNvSpPr>
            <a:spLocks noGrp="1"/>
          </p:cNvSpPr>
          <p:nvPr>
            <p:ph type="sldNum" sz="quarter" idx="12"/>
          </p:nvPr>
        </p:nvSpPr>
        <p:spPr/>
        <p:txBody>
          <a:bodyPr/>
          <a:lstStyle/>
          <a:p>
            <a:pPr>
              <a:defRPr/>
            </a:pPr>
            <a:fld id="{5C80E863-17B5-4254-9AA1-A48DC90D9304}" type="slidenum">
              <a:rPr lang="en-US"/>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pPr eaLnBrk="1" hangingPunct="1"/>
            <a:r>
              <a:rPr lang="en-US" smtClean="0"/>
              <a:t>Australian Bitches</a:t>
            </a:r>
          </a:p>
        </p:txBody>
      </p:sp>
      <p:pic>
        <p:nvPicPr>
          <p:cNvPr id="108546" name="Picture 4"/>
          <p:cNvPicPr>
            <a:picLocks noChangeAspect="1" noChangeArrowheads="1"/>
          </p:cNvPicPr>
          <p:nvPr/>
        </p:nvPicPr>
        <p:blipFill>
          <a:blip r:embed="rId3"/>
          <a:srcRect/>
          <a:stretch>
            <a:fillRect/>
          </a:stretch>
        </p:blipFill>
        <p:spPr bwMode="auto">
          <a:xfrm>
            <a:off x="533400" y="3962400"/>
            <a:ext cx="3225800" cy="2487613"/>
          </a:xfrm>
          <a:prstGeom prst="rect">
            <a:avLst/>
          </a:prstGeom>
          <a:noFill/>
          <a:ln w="9525">
            <a:noFill/>
            <a:miter lim="800000"/>
            <a:headEnd/>
            <a:tailEnd/>
          </a:ln>
        </p:spPr>
      </p:pic>
      <p:pic>
        <p:nvPicPr>
          <p:cNvPr id="108547" name="Picture 5"/>
          <p:cNvPicPr>
            <a:picLocks noGrp="1" noChangeAspect="1" noChangeArrowheads="1"/>
          </p:cNvPicPr>
          <p:nvPr>
            <p:ph idx="1"/>
          </p:nvPr>
        </p:nvPicPr>
        <p:blipFill>
          <a:blip r:embed="rId4"/>
          <a:srcRect/>
          <a:stretch>
            <a:fillRect/>
          </a:stretch>
        </p:blipFill>
        <p:spPr>
          <a:xfrm>
            <a:off x="5638800" y="4191000"/>
            <a:ext cx="2857500" cy="2171700"/>
          </a:xfrm>
        </p:spPr>
      </p:pic>
      <p:pic>
        <p:nvPicPr>
          <p:cNvPr id="108548" name="Picture 3"/>
          <p:cNvPicPr>
            <a:picLocks noChangeAspect="1" noChangeArrowheads="1"/>
          </p:cNvPicPr>
          <p:nvPr/>
        </p:nvPicPr>
        <p:blipFill>
          <a:blip r:embed="rId5"/>
          <a:srcRect/>
          <a:stretch>
            <a:fillRect/>
          </a:stretch>
        </p:blipFill>
        <p:spPr bwMode="auto">
          <a:xfrm>
            <a:off x="762000" y="1219200"/>
            <a:ext cx="2743200" cy="2052638"/>
          </a:xfrm>
          <a:prstGeom prst="rect">
            <a:avLst/>
          </a:prstGeom>
          <a:noFill/>
          <a:ln w="9525">
            <a:noFill/>
            <a:miter lim="800000"/>
            <a:headEnd/>
            <a:tailEnd/>
          </a:ln>
        </p:spPr>
      </p:pic>
      <p:pic>
        <p:nvPicPr>
          <p:cNvPr id="108549" name="Picture 4"/>
          <p:cNvPicPr>
            <a:picLocks noChangeAspect="1" noChangeArrowheads="1"/>
          </p:cNvPicPr>
          <p:nvPr/>
        </p:nvPicPr>
        <p:blipFill>
          <a:blip r:embed="rId6"/>
          <a:srcRect/>
          <a:stretch>
            <a:fillRect/>
          </a:stretch>
        </p:blipFill>
        <p:spPr bwMode="auto">
          <a:xfrm>
            <a:off x="3048000" y="1905000"/>
            <a:ext cx="2611438" cy="2155825"/>
          </a:xfrm>
          <a:prstGeom prst="rect">
            <a:avLst/>
          </a:prstGeom>
          <a:noFill/>
          <a:ln w="9525">
            <a:noFill/>
            <a:miter lim="800000"/>
            <a:headEnd/>
            <a:tailEnd/>
          </a:ln>
        </p:spPr>
      </p:pic>
      <p:pic>
        <p:nvPicPr>
          <p:cNvPr id="108550" name="Picture 2"/>
          <p:cNvPicPr>
            <a:picLocks noChangeAspect="1" noChangeArrowheads="1"/>
          </p:cNvPicPr>
          <p:nvPr/>
        </p:nvPicPr>
        <p:blipFill>
          <a:blip r:embed="rId7"/>
          <a:srcRect/>
          <a:stretch>
            <a:fillRect/>
          </a:stretch>
        </p:blipFill>
        <p:spPr bwMode="auto">
          <a:xfrm>
            <a:off x="5410200" y="1219200"/>
            <a:ext cx="3257550" cy="2541588"/>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755D7017-3B3C-4528-998D-EC79A53BA6A8}" type="slidenum">
              <a:rPr lang="en-US"/>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u="sng" dirty="0" smtClean="0"/>
              <a:t>Specific Differences </a:t>
            </a:r>
            <a:r>
              <a:rPr lang="en-US" b="1" dirty="0" smtClean="0"/>
              <a:t>in FCI Standard vs. AKC Standard</a:t>
            </a:r>
            <a:endParaRPr lang="en-US" dirty="0"/>
          </a:p>
        </p:txBody>
      </p:sp>
      <p:sp>
        <p:nvSpPr>
          <p:cNvPr id="110594" name="Content Placeholder 2"/>
          <p:cNvSpPr>
            <a:spLocks noGrp="1"/>
          </p:cNvSpPr>
          <p:nvPr>
            <p:ph idx="1"/>
          </p:nvPr>
        </p:nvSpPr>
        <p:spPr>
          <a:xfrm>
            <a:off x="457200" y="1600200"/>
            <a:ext cx="8229600" cy="4876800"/>
          </a:xfrm>
        </p:spPr>
        <p:txBody>
          <a:bodyPr/>
          <a:lstStyle/>
          <a:p>
            <a:pPr eaLnBrk="1" hangingPunct="1">
              <a:lnSpc>
                <a:spcPct val="80000"/>
              </a:lnSpc>
            </a:pPr>
            <a:r>
              <a:rPr lang="en-US" sz="2000" smtClean="0"/>
              <a:t>The FCI Standard is very similar to the English and Australian Standards in most places.  The word “Disqualification” does not appear, rather a list of </a:t>
            </a:r>
            <a:r>
              <a:rPr lang="en-US" sz="2000" smtClean="0">
                <a:solidFill>
                  <a:schemeClr val="hlink"/>
                </a:solidFill>
              </a:rPr>
              <a:t>“Eliminating Faults” appear at the end of the standard</a:t>
            </a:r>
            <a:r>
              <a:rPr lang="en-US" sz="2000" smtClean="0"/>
              <a:t>. These include:</a:t>
            </a:r>
          </a:p>
          <a:p>
            <a:pPr lvl="1" eaLnBrk="1" hangingPunct="1">
              <a:lnSpc>
                <a:spcPct val="80000"/>
              </a:lnSpc>
              <a:buFont typeface="Arial" charset="0"/>
              <a:buNone/>
            </a:pPr>
            <a:r>
              <a:rPr lang="en-US" sz="2000" smtClean="0"/>
              <a:t>1.Definitely over or undershot mouth.   </a:t>
            </a:r>
          </a:p>
          <a:p>
            <a:pPr lvl="1" eaLnBrk="1" hangingPunct="1">
              <a:lnSpc>
                <a:spcPct val="80000"/>
              </a:lnSpc>
              <a:buFont typeface="Arial" charset="0"/>
              <a:buNone/>
            </a:pPr>
            <a:r>
              <a:rPr lang="en-US" sz="2000" smtClean="0"/>
              <a:t>2. Ectropion, entropion, walleyes, eyes of a different color (heterochromia). </a:t>
            </a:r>
          </a:p>
          <a:p>
            <a:pPr lvl="1" eaLnBrk="1" hangingPunct="1">
              <a:lnSpc>
                <a:spcPct val="80000"/>
              </a:lnSpc>
              <a:buFont typeface="Arial" charset="0"/>
              <a:buNone/>
            </a:pPr>
            <a:r>
              <a:rPr lang="en-US" sz="2000" smtClean="0"/>
              <a:t>3. Blue eyes. </a:t>
            </a:r>
          </a:p>
          <a:p>
            <a:pPr lvl="1" eaLnBrk="1" hangingPunct="1">
              <a:lnSpc>
                <a:spcPct val="80000"/>
              </a:lnSpc>
              <a:buFont typeface="Arial" charset="0"/>
              <a:buNone/>
            </a:pPr>
            <a:r>
              <a:rPr lang="en-US" sz="2000" smtClean="0"/>
              <a:t>4. Deafness. </a:t>
            </a:r>
          </a:p>
          <a:p>
            <a:pPr lvl="1" eaLnBrk="1" hangingPunct="1">
              <a:lnSpc>
                <a:spcPct val="80000"/>
              </a:lnSpc>
              <a:buFont typeface="Arial" charset="0"/>
              <a:buNone/>
            </a:pPr>
            <a:r>
              <a:rPr lang="en-US" sz="2000" smtClean="0"/>
              <a:t>5. Limited patching around eyes (monocle) or elsewhere, yet acceptable for breeding.  </a:t>
            </a:r>
          </a:p>
          <a:p>
            <a:pPr lvl="1" eaLnBrk="1" hangingPunct="1">
              <a:lnSpc>
                <a:spcPct val="80000"/>
              </a:lnSpc>
              <a:buFont typeface="Arial" charset="0"/>
              <a:buNone/>
            </a:pPr>
            <a:r>
              <a:rPr lang="en-US" sz="2000" smtClean="0"/>
              <a:t>6. Tricolour. </a:t>
            </a:r>
          </a:p>
          <a:p>
            <a:pPr lvl="1" eaLnBrk="1" hangingPunct="1">
              <a:lnSpc>
                <a:spcPct val="80000"/>
              </a:lnSpc>
              <a:buFont typeface="Arial" charset="0"/>
              <a:buNone/>
            </a:pPr>
            <a:r>
              <a:rPr lang="en-US" sz="2000" smtClean="0"/>
              <a:t>7. Lemon.  </a:t>
            </a:r>
          </a:p>
          <a:p>
            <a:pPr lvl="1" eaLnBrk="1" hangingPunct="1">
              <a:lnSpc>
                <a:spcPct val="80000"/>
              </a:lnSpc>
              <a:buFont typeface="Arial" charset="0"/>
              <a:buNone/>
            </a:pPr>
            <a:r>
              <a:rPr lang="en-US" sz="2000" smtClean="0"/>
              <a:t>8. Very timid or aggressive behaviour.  (Note: There is no explanation of “Eliminating Faults” but I assume they are equal to a disqualification or no award given.)</a:t>
            </a:r>
          </a:p>
          <a:p>
            <a:pPr eaLnBrk="1" hangingPunct="1">
              <a:lnSpc>
                <a:spcPct val="80000"/>
              </a:lnSpc>
            </a:pPr>
            <a:endParaRPr lang="en-US" sz="2000" smtClean="0"/>
          </a:p>
        </p:txBody>
      </p:sp>
      <p:sp>
        <p:nvSpPr>
          <p:cNvPr id="4" name="Slide Number Placeholder 3"/>
          <p:cNvSpPr>
            <a:spLocks noGrp="1"/>
          </p:cNvSpPr>
          <p:nvPr>
            <p:ph type="sldNum" sz="quarter" idx="12"/>
          </p:nvPr>
        </p:nvSpPr>
        <p:spPr/>
        <p:txBody>
          <a:bodyPr/>
          <a:lstStyle/>
          <a:p>
            <a:pPr>
              <a:defRPr/>
            </a:pPr>
            <a:fld id="{3F012450-084B-470D-8330-FCE4553C8ED8}" type="slidenum">
              <a:rPr lang="en-US"/>
              <a:pPr>
                <a:defRPr/>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pPr eaLnBrk="1" hangingPunct="1"/>
            <a:r>
              <a:rPr lang="en-US" smtClean="0"/>
              <a:t>FCI Commentary</a:t>
            </a:r>
          </a:p>
        </p:txBody>
      </p:sp>
      <p:sp>
        <p:nvSpPr>
          <p:cNvPr id="112642" name="Content Placeholder 2"/>
          <p:cNvSpPr>
            <a:spLocks noGrp="1"/>
          </p:cNvSpPr>
          <p:nvPr>
            <p:ph idx="1"/>
          </p:nvPr>
        </p:nvSpPr>
        <p:spPr/>
        <p:txBody>
          <a:bodyPr/>
          <a:lstStyle/>
          <a:p>
            <a:pPr eaLnBrk="1" hangingPunct="1"/>
            <a:r>
              <a:rPr lang="en-US" sz="2400" b="1" smtClean="0"/>
              <a:t> </a:t>
            </a:r>
            <a:r>
              <a:rPr lang="en-US" sz="2400" smtClean="0"/>
              <a:t>Another document prepared by the European Cooperation of Dalmatian Clubs in 2001 provides commentary of each section of the FCI standard, very similar to the Australian “breed extension”.  </a:t>
            </a:r>
          </a:p>
          <a:p>
            <a:pPr eaLnBrk="1" hangingPunct="1"/>
            <a:endParaRPr lang="en-US" sz="2400" smtClean="0"/>
          </a:p>
          <a:p>
            <a:pPr eaLnBrk="1" hangingPunct="1"/>
            <a:r>
              <a:rPr lang="en-US" sz="2400" smtClean="0"/>
              <a:t>At the end of the commentary, there are Recommendations for breeding to reduce the incident of deafness.    The </a:t>
            </a:r>
            <a:r>
              <a:rPr lang="en-US" sz="2400" u="sng" smtClean="0"/>
              <a:t>most interesting</a:t>
            </a:r>
            <a:r>
              <a:rPr lang="en-US" sz="2400" smtClean="0"/>
              <a:t> of these recommendations is:</a:t>
            </a:r>
          </a:p>
          <a:p>
            <a:pPr lvl="1" eaLnBrk="1" hangingPunct="1"/>
            <a:r>
              <a:rPr lang="en-US" sz="2000" smtClean="0"/>
              <a:t>“Dogs with pigmented scrotum should be preferred.”</a:t>
            </a:r>
          </a:p>
        </p:txBody>
      </p:sp>
      <p:sp>
        <p:nvSpPr>
          <p:cNvPr id="5" name="Slide Number Placeholder 4"/>
          <p:cNvSpPr>
            <a:spLocks noGrp="1"/>
          </p:cNvSpPr>
          <p:nvPr>
            <p:ph type="sldNum" sz="quarter" idx="12"/>
          </p:nvPr>
        </p:nvSpPr>
        <p:spPr/>
        <p:txBody>
          <a:bodyPr/>
          <a:lstStyle/>
          <a:p>
            <a:pPr>
              <a:defRPr/>
            </a:pPr>
            <a:fld id="{1D4CF3EA-C593-4347-AA92-7C2075535253}" type="slidenum">
              <a:rPr lang="en-US"/>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715963"/>
          </a:xfrm>
        </p:spPr>
        <p:txBody>
          <a:bodyPr rtlCol="0">
            <a:normAutofit fontScale="90000"/>
          </a:bodyPr>
          <a:lstStyle/>
          <a:p>
            <a:pPr eaLnBrk="1" fontAlgn="auto" hangingPunct="1">
              <a:spcAft>
                <a:spcPts val="0"/>
              </a:spcAft>
              <a:defRPr/>
            </a:pPr>
            <a:r>
              <a:rPr lang="en-US" dirty="0" smtClean="0"/>
              <a:t>Westminster Kennel Club Catalog 1906 </a:t>
            </a:r>
            <a:r>
              <a:rPr lang="en-US" sz="2700" dirty="0" smtClean="0"/>
              <a:t>(British)</a:t>
            </a:r>
            <a:endParaRPr lang="en-US" dirty="0"/>
          </a:p>
        </p:txBody>
      </p:sp>
      <p:pic>
        <p:nvPicPr>
          <p:cNvPr id="22530" name="Content Placeholder 3"/>
          <p:cNvPicPr>
            <a:picLocks noGrp="1" noChangeAspect="1" noChangeArrowheads="1"/>
          </p:cNvPicPr>
          <p:nvPr>
            <p:ph idx="1"/>
          </p:nvPr>
        </p:nvPicPr>
        <p:blipFill>
          <a:blip r:embed="rId3"/>
          <a:srcRect/>
          <a:stretch>
            <a:fillRect/>
          </a:stretch>
        </p:blipFill>
        <p:spPr>
          <a:xfrm>
            <a:off x="2819400" y="944563"/>
            <a:ext cx="3748088" cy="5761037"/>
          </a:xfrm>
        </p:spPr>
      </p:pic>
      <p:sp>
        <p:nvSpPr>
          <p:cNvPr id="22531" name="Rectangle 4"/>
          <p:cNvSpPr>
            <a:spLocks noChangeArrowheads="1"/>
          </p:cNvSpPr>
          <p:nvPr/>
        </p:nvSpPr>
        <p:spPr bwMode="auto">
          <a:xfrm>
            <a:off x="304800" y="5867400"/>
            <a:ext cx="2430463" cy="369888"/>
          </a:xfrm>
          <a:prstGeom prst="rect">
            <a:avLst/>
          </a:prstGeom>
          <a:noFill/>
          <a:ln w="9525">
            <a:noFill/>
            <a:miter lim="800000"/>
            <a:headEnd/>
            <a:tailEnd/>
          </a:ln>
        </p:spPr>
        <p:txBody>
          <a:bodyPr wrap="none">
            <a:spAutoFit/>
          </a:bodyPr>
          <a:lstStyle/>
          <a:p>
            <a:r>
              <a:rPr lang="en-US">
                <a:latin typeface="Calibri" pitchFamily="34" charset="0"/>
              </a:rPr>
              <a:t>Courtesy of Jim Crowley</a:t>
            </a:r>
          </a:p>
        </p:txBody>
      </p:sp>
      <p:sp>
        <p:nvSpPr>
          <p:cNvPr id="6" name="Slide Number Placeholder 5"/>
          <p:cNvSpPr>
            <a:spLocks noGrp="1"/>
          </p:cNvSpPr>
          <p:nvPr>
            <p:ph type="sldNum" sz="quarter" idx="12"/>
          </p:nvPr>
        </p:nvSpPr>
        <p:spPr/>
        <p:txBody>
          <a:bodyPr/>
          <a:lstStyle/>
          <a:p>
            <a:pPr>
              <a:defRPr/>
            </a:pPr>
            <a:fld id="{D1F0D821-53BF-4A16-AE89-780257488C50}" type="slidenum">
              <a:rPr lang="en-US"/>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pPr eaLnBrk="1" hangingPunct="1"/>
            <a:r>
              <a:rPr lang="en-US" smtClean="0"/>
              <a:t>FCI Dogs</a:t>
            </a:r>
          </a:p>
        </p:txBody>
      </p:sp>
      <p:sp>
        <p:nvSpPr>
          <p:cNvPr id="114690" name="Content Placeholder 2"/>
          <p:cNvSpPr>
            <a:spLocks noGrp="1"/>
          </p:cNvSpPr>
          <p:nvPr>
            <p:ph idx="1"/>
          </p:nvPr>
        </p:nvSpPr>
        <p:spPr/>
        <p:txBody>
          <a:bodyPr/>
          <a:lstStyle/>
          <a:p>
            <a:pPr eaLnBrk="1" hangingPunct="1"/>
            <a:endParaRPr lang="en-US" smtClean="0"/>
          </a:p>
        </p:txBody>
      </p:sp>
      <p:pic>
        <p:nvPicPr>
          <p:cNvPr id="114691" name="Picture 2"/>
          <p:cNvPicPr>
            <a:picLocks noChangeAspect="1" noChangeArrowheads="1"/>
          </p:cNvPicPr>
          <p:nvPr/>
        </p:nvPicPr>
        <p:blipFill>
          <a:blip r:embed="rId3"/>
          <a:srcRect/>
          <a:stretch>
            <a:fillRect/>
          </a:stretch>
        </p:blipFill>
        <p:spPr bwMode="auto">
          <a:xfrm>
            <a:off x="533400" y="1143000"/>
            <a:ext cx="3810000" cy="2819400"/>
          </a:xfrm>
          <a:prstGeom prst="rect">
            <a:avLst/>
          </a:prstGeom>
          <a:noFill/>
          <a:ln w="9525">
            <a:noFill/>
            <a:miter lim="800000"/>
            <a:headEnd/>
            <a:tailEnd/>
          </a:ln>
        </p:spPr>
      </p:pic>
      <p:pic>
        <p:nvPicPr>
          <p:cNvPr id="114692" name="Picture 3"/>
          <p:cNvPicPr>
            <a:picLocks noChangeAspect="1" noChangeArrowheads="1"/>
          </p:cNvPicPr>
          <p:nvPr/>
        </p:nvPicPr>
        <p:blipFill>
          <a:blip r:embed="rId4"/>
          <a:srcRect/>
          <a:stretch>
            <a:fillRect/>
          </a:stretch>
        </p:blipFill>
        <p:spPr bwMode="auto">
          <a:xfrm>
            <a:off x="5029200" y="1219200"/>
            <a:ext cx="3352800" cy="2514600"/>
          </a:xfrm>
          <a:prstGeom prst="rect">
            <a:avLst/>
          </a:prstGeom>
          <a:noFill/>
          <a:ln w="9525">
            <a:noFill/>
            <a:miter lim="800000"/>
            <a:headEnd/>
            <a:tailEnd/>
          </a:ln>
        </p:spPr>
      </p:pic>
      <p:pic>
        <p:nvPicPr>
          <p:cNvPr id="114693" name="Picture 4"/>
          <p:cNvPicPr>
            <a:picLocks noChangeAspect="1" noChangeArrowheads="1"/>
          </p:cNvPicPr>
          <p:nvPr/>
        </p:nvPicPr>
        <p:blipFill>
          <a:blip r:embed="rId5"/>
          <a:srcRect/>
          <a:stretch>
            <a:fillRect/>
          </a:stretch>
        </p:blipFill>
        <p:spPr bwMode="auto">
          <a:xfrm>
            <a:off x="381000" y="4419600"/>
            <a:ext cx="2863850" cy="2057400"/>
          </a:xfrm>
          <a:prstGeom prst="rect">
            <a:avLst/>
          </a:prstGeom>
          <a:noFill/>
          <a:ln w="9525">
            <a:noFill/>
            <a:miter lim="800000"/>
            <a:headEnd/>
            <a:tailEnd/>
          </a:ln>
        </p:spPr>
      </p:pic>
      <p:pic>
        <p:nvPicPr>
          <p:cNvPr id="114694" name="Picture 5"/>
          <p:cNvPicPr>
            <a:picLocks noChangeAspect="1" noChangeArrowheads="1"/>
          </p:cNvPicPr>
          <p:nvPr/>
        </p:nvPicPr>
        <p:blipFill>
          <a:blip r:embed="rId6"/>
          <a:srcRect/>
          <a:stretch>
            <a:fillRect/>
          </a:stretch>
        </p:blipFill>
        <p:spPr bwMode="auto">
          <a:xfrm>
            <a:off x="2971800" y="3810000"/>
            <a:ext cx="2667000" cy="2027238"/>
          </a:xfrm>
          <a:prstGeom prst="rect">
            <a:avLst/>
          </a:prstGeom>
          <a:noFill/>
          <a:ln w="9525">
            <a:noFill/>
            <a:miter lim="800000"/>
            <a:headEnd/>
            <a:tailEnd/>
          </a:ln>
        </p:spPr>
      </p:pic>
      <p:pic>
        <p:nvPicPr>
          <p:cNvPr id="114695" name="Picture 6"/>
          <p:cNvPicPr>
            <a:picLocks noChangeAspect="1" noChangeArrowheads="1"/>
          </p:cNvPicPr>
          <p:nvPr/>
        </p:nvPicPr>
        <p:blipFill>
          <a:blip r:embed="rId7"/>
          <a:srcRect/>
          <a:stretch>
            <a:fillRect/>
          </a:stretch>
        </p:blipFill>
        <p:spPr bwMode="auto">
          <a:xfrm>
            <a:off x="5638800" y="4343400"/>
            <a:ext cx="2930525" cy="177165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212045D5-9535-40CA-9053-A5802666C8F5}" type="slidenum">
              <a:rPr lang="en-US"/>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pPr eaLnBrk="1" hangingPunct="1"/>
            <a:r>
              <a:rPr lang="en-US" smtClean="0"/>
              <a:t>FCI Bitches</a:t>
            </a:r>
          </a:p>
        </p:txBody>
      </p:sp>
      <p:sp>
        <p:nvSpPr>
          <p:cNvPr id="116738" name="Content Placeholder 2"/>
          <p:cNvSpPr>
            <a:spLocks noGrp="1"/>
          </p:cNvSpPr>
          <p:nvPr>
            <p:ph idx="1"/>
          </p:nvPr>
        </p:nvSpPr>
        <p:spPr/>
        <p:txBody>
          <a:bodyPr/>
          <a:lstStyle/>
          <a:p>
            <a:pPr eaLnBrk="1" hangingPunct="1"/>
            <a:endParaRPr lang="en-US" smtClean="0"/>
          </a:p>
        </p:txBody>
      </p:sp>
      <p:pic>
        <p:nvPicPr>
          <p:cNvPr id="116739" name="Picture 2"/>
          <p:cNvPicPr>
            <a:picLocks noChangeAspect="1" noChangeArrowheads="1"/>
          </p:cNvPicPr>
          <p:nvPr/>
        </p:nvPicPr>
        <p:blipFill>
          <a:blip r:embed="rId3"/>
          <a:srcRect/>
          <a:stretch>
            <a:fillRect/>
          </a:stretch>
        </p:blipFill>
        <p:spPr bwMode="auto">
          <a:xfrm>
            <a:off x="5638800" y="4495800"/>
            <a:ext cx="3170238" cy="1981200"/>
          </a:xfrm>
          <a:prstGeom prst="rect">
            <a:avLst/>
          </a:prstGeom>
          <a:noFill/>
          <a:ln w="9525">
            <a:noFill/>
            <a:miter lim="800000"/>
            <a:headEnd/>
            <a:tailEnd/>
          </a:ln>
        </p:spPr>
      </p:pic>
      <p:pic>
        <p:nvPicPr>
          <p:cNvPr id="116740" name="Picture 3"/>
          <p:cNvPicPr>
            <a:picLocks noChangeAspect="1" noChangeArrowheads="1"/>
          </p:cNvPicPr>
          <p:nvPr/>
        </p:nvPicPr>
        <p:blipFill>
          <a:blip r:embed="rId4"/>
          <a:srcRect/>
          <a:stretch>
            <a:fillRect/>
          </a:stretch>
        </p:blipFill>
        <p:spPr bwMode="auto">
          <a:xfrm>
            <a:off x="3200400" y="2514600"/>
            <a:ext cx="3001963" cy="1981200"/>
          </a:xfrm>
          <a:prstGeom prst="rect">
            <a:avLst/>
          </a:prstGeom>
          <a:noFill/>
          <a:ln w="9525">
            <a:noFill/>
            <a:miter lim="800000"/>
            <a:headEnd/>
            <a:tailEnd/>
          </a:ln>
        </p:spPr>
      </p:pic>
      <p:pic>
        <p:nvPicPr>
          <p:cNvPr id="116741" name="Picture 4"/>
          <p:cNvPicPr>
            <a:picLocks noChangeAspect="1" noChangeArrowheads="1"/>
          </p:cNvPicPr>
          <p:nvPr/>
        </p:nvPicPr>
        <p:blipFill>
          <a:blip r:embed="rId5"/>
          <a:srcRect/>
          <a:stretch>
            <a:fillRect/>
          </a:stretch>
        </p:blipFill>
        <p:spPr bwMode="auto">
          <a:xfrm>
            <a:off x="6096000" y="1328738"/>
            <a:ext cx="2647950" cy="1738312"/>
          </a:xfrm>
          <a:prstGeom prst="rect">
            <a:avLst/>
          </a:prstGeom>
          <a:noFill/>
          <a:ln w="9525">
            <a:noFill/>
            <a:miter lim="800000"/>
            <a:headEnd/>
            <a:tailEnd/>
          </a:ln>
        </p:spPr>
      </p:pic>
      <p:pic>
        <p:nvPicPr>
          <p:cNvPr id="116742" name="Picture 6"/>
          <p:cNvPicPr>
            <a:picLocks noChangeAspect="1" noChangeArrowheads="1"/>
          </p:cNvPicPr>
          <p:nvPr/>
        </p:nvPicPr>
        <p:blipFill>
          <a:blip r:embed="rId6"/>
          <a:srcRect/>
          <a:stretch>
            <a:fillRect/>
          </a:stretch>
        </p:blipFill>
        <p:spPr bwMode="auto">
          <a:xfrm>
            <a:off x="533400" y="1371600"/>
            <a:ext cx="3052763" cy="2209800"/>
          </a:xfrm>
          <a:prstGeom prst="rect">
            <a:avLst/>
          </a:prstGeom>
          <a:noFill/>
          <a:ln w="9525">
            <a:noFill/>
            <a:miter lim="800000"/>
            <a:headEnd/>
            <a:tailEnd/>
          </a:ln>
        </p:spPr>
      </p:pic>
      <p:pic>
        <p:nvPicPr>
          <p:cNvPr id="116743" name="Picture 7"/>
          <p:cNvPicPr>
            <a:picLocks noChangeAspect="1" noChangeArrowheads="1"/>
          </p:cNvPicPr>
          <p:nvPr/>
        </p:nvPicPr>
        <p:blipFill>
          <a:blip r:embed="rId7"/>
          <a:srcRect/>
          <a:stretch>
            <a:fillRect/>
          </a:stretch>
        </p:blipFill>
        <p:spPr bwMode="auto">
          <a:xfrm>
            <a:off x="441325" y="4114800"/>
            <a:ext cx="2708275" cy="16764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8A7FEDEA-8CA4-4482-8DE0-8DE55A0B32DF}" type="slidenum">
              <a:rPr lang="en-US"/>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pPr eaLnBrk="1" hangingPunct="1"/>
            <a:r>
              <a:rPr lang="en-US" smtClean="0"/>
              <a:t>Diva- Top Dal Norway 2010</a:t>
            </a:r>
          </a:p>
        </p:txBody>
      </p:sp>
      <p:pic>
        <p:nvPicPr>
          <p:cNvPr id="118786" name="Picture 5" descr="Top Winner Norway 2010"/>
          <p:cNvPicPr>
            <a:picLocks noGrp="1" noChangeAspect="1" noChangeArrowheads="1"/>
          </p:cNvPicPr>
          <p:nvPr>
            <p:ph idx="1"/>
          </p:nvPr>
        </p:nvPicPr>
        <p:blipFill>
          <a:blip r:embed="rId3"/>
          <a:srcRect/>
          <a:stretch>
            <a:fillRect/>
          </a:stretch>
        </p:blipFill>
        <p:spPr>
          <a:xfrm>
            <a:off x="1682750" y="1600200"/>
            <a:ext cx="5778500" cy="4525963"/>
          </a:xfrm>
        </p:spPr>
      </p:pic>
      <p:sp>
        <p:nvSpPr>
          <p:cNvPr id="5" name="Slide Number Placeholder 4"/>
          <p:cNvSpPr>
            <a:spLocks noGrp="1"/>
          </p:cNvSpPr>
          <p:nvPr>
            <p:ph type="sldNum" sz="quarter" idx="12"/>
          </p:nvPr>
        </p:nvSpPr>
        <p:spPr/>
        <p:txBody>
          <a:bodyPr/>
          <a:lstStyle/>
          <a:p>
            <a:pPr>
              <a:defRPr/>
            </a:pPr>
            <a:fld id="{E59222B2-17ED-45D3-A47E-0579D9FD55CC}" type="slidenum">
              <a:rPr lang="en-US"/>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pPr eaLnBrk="1" hangingPunct="1"/>
            <a:r>
              <a:rPr lang="en-US" smtClean="0"/>
              <a:t>Reminders from the Past &amp; Present</a:t>
            </a:r>
          </a:p>
        </p:txBody>
      </p:sp>
      <p:sp>
        <p:nvSpPr>
          <p:cNvPr id="120834" name="Content Placeholder 2"/>
          <p:cNvSpPr>
            <a:spLocks noGrp="1"/>
          </p:cNvSpPr>
          <p:nvPr>
            <p:ph idx="1"/>
          </p:nvPr>
        </p:nvSpPr>
        <p:spPr/>
        <p:txBody>
          <a:bodyPr/>
          <a:lstStyle/>
          <a:p>
            <a:pPr eaLnBrk="1" hangingPunct="1">
              <a:lnSpc>
                <a:spcPct val="90000"/>
              </a:lnSpc>
            </a:pPr>
            <a:r>
              <a:rPr lang="en-US" sz="1700" smtClean="0"/>
              <a:t>Excerpt from </a:t>
            </a:r>
            <a:r>
              <a:rPr lang="en-US" sz="1700" u="sng" smtClean="0"/>
              <a:t>The Dalmatian </a:t>
            </a:r>
            <a:r>
              <a:rPr lang="en-US" sz="1700" smtClean="0"/>
              <a:t> by Fred Lauer, 1907 p.38:</a:t>
            </a:r>
          </a:p>
          <a:p>
            <a:pPr eaLnBrk="1" hangingPunct="1">
              <a:lnSpc>
                <a:spcPct val="90000"/>
              </a:lnSpc>
            </a:pPr>
            <a:r>
              <a:rPr lang="en-US" sz="2400" smtClean="0"/>
              <a:t>“Spotting is all well enough is we are merely to consider the Dalmatian as a dog about the premises, but if we undertake to judge him as </a:t>
            </a:r>
            <a:r>
              <a:rPr lang="en-US" sz="2400" u="sng" smtClean="0">
                <a:solidFill>
                  <a:schemeClr val="tx2"/>
                </a:solidFill>
              </a:rPr>
              <a:t>a coach dog the principle requirements should be conformation, so he can stand to run with a team, as a coach dog is supposed to do. “</a:t>
            </a:r>
          </a:p>
          <a:p>
            <a:pPr eaLnBrk="1" hangingPunct="1">
              <a:lnSpc>
                <a:spcPct val="90000"/>
              </a:lnSpc>
            </a:pPr>
            <a:endParaRPr lang="en-US" sz="2400" u="sng" smtClean="0">
              <a:solidFill>
                <a:schemeClr val="tx2"/>
              </a:solidFill>
            </a:endParaRPr>
          </a:p>
          <a:p>
            <a:pPr eaLnBrk="1" hangingPunct="1">
              <a:lnSpc>
                <a:spcPct val="90000"/>
              </a:lnSpc>
            </a:pPr>
            <a:r>
              <a:rPr lang="en-US" sz="2400" u="sng" smtClean="0"/>
              <a:t>Thought from the Present:  </a:t>
            </a:r>
          </a:p>
          <a:p>
            <a:pPr eaLnBrk="1" hangingPunct="1">
              <a:lnSpc>
                <a:spcPct val="90000"/>
              </a:lnSpc>
            </a:pPr>
            <a:r>
              <a:rPr lang="en-US" sz="2400" smtClean="0"/>
              <a:t>“he is pleased to see the Dalmatian, </a:t>
            </a:r>
            <a:r>
              <a:rPr lang="en-US" sz="2400" u="sng" smtClean="0">
                <a:solidFill>
                  <a:schemeClr val="tx2"/>
                </a:solidFill>
              </a:rPr>
              <a:t>with its height disqualification in the United States, maintain its medium size</a:t>
            </a:r>
            <a:r>
              <a:rPr lang="en-US" sz="2400" smtClean="0"/>
              <a:t> </a:t>
            </a:r>
            <a:r>
              <a:rPr lang="en-US" sz="2400" u="sng" smtClean="0">
                <a:solidFill>
                  <a:schemeClr val="tx2"/>
                </a:solidFill>
              </a:rPr>
              <a:t>and elegance</a:t>
            </a:r>
            <a:r>
              <a:rPr lang="en-US" sz="2400" smtClean="0"/>
              <a:t> that he feel can be lost when dogs get too big”</a:t>
            </a:r>
          </a:p>
          <a:p>
            <a:pPr eaLnBrk="1" hangingPunct="1">
              <a:lnSpc>
                <a:spcPct val="90000"/>
              </a:lnSpc>
            </a:pPr>
            <a:r>
              <a:rPr lang="en-US" sz="1700" smtClean="0"/>
              <a:t>Rob Lawson;  </a:t>
            </a:r>
            <a:r>
              <a:rPr lang="en-US" sz="1700" u="sng" smtClean="0"/>
              <a:t>The Spotter</a:t>
            </a:r>
            <a:r>
              <a:rPr lang="en-US" sz="1700" smtClean="0"/>
              <a:t>, Winter 2010/2011, pg 19</a:t>
            </a:r>
            <a:endParaRPr lang="en-US" sz="1500" smtClean="0"/>
          </a:p>
        </p:txBody>
      </p:sp>
      <p:sp>
        <p:nvSpPr>
          <p:cNvPr id="4" name="Slide Number Placeholder 3"/>
          <p:cNvSpPr>
            <a:spLocks noGrp="1"/>
          </p:cNvSpPr>
          <p:nvPr>
            <p:ph type="sldNum" sz="quarter" idx="12"/>
          </p:nvPr>
        </p:nvSpPr>
        <p:spPr/>
        <p:txBody>
          <a:bodyPr/>
          <a:lstStyle/>
          <a:p>
            <a:pPr>
              <a:defRPr/>
            </a:pPr>
            <a:fld id="{0E605146-3991-4E78-8A2F-08C9A7B121DB}" type="slidenum">
              <a:rPr lang="en-US"/>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0"/>
          <p:cNvSpPr>
            <a:spLocks noGrp="1"/>
          </p:cNvSpPr>
          <p:nvPr>
            <p:ph type="title"/>
          </p:nvPr>
        </p:nvSpPr>
        <p:spPr/>
        <p:txBody>
          <a:bodyPr/>
          <a:lstStyle/>
          <a:p>
            <a:pPr eaLnBrk="1" hangingPunct="1"/>
            <a:r>
              <a:rPr lang="en-US" smtClean="0"/>
              <a:t>American Dals </a:t>
            </a:r>
            <a:r>
              <a:rPr lang="en-US" sz="2000" smtClean="0"/>
              <a:t>(cont)</a:t>
            </a:r>
          </a:p>
        </p:txBody>
      </p:sp>
      <p:sp>
        <p:nvSpPr>
          <p:cNvPr id="122882" name="Text Placeholder 11"/>
          <p:cNvSpPr>
            <a:spLocks noGrp="1"/>
          </p:cNvSpPr>
          <p:nvPr>
            <p:ph type="body" idx="1"/>
          </p:nvPr>
        </p:nvSpPr>
        <p:spPr/>
        <p:txBody>
          <a:bodyPr/>
          <a:lstStyle/>
          <a:p>
            <a:pPr eaLnBrk="1" hangingPunct="1"/>
            <a:endParaRPr lang="en-US" smtClean="0"/>
          </a:p>
        </p:txBody>
      </p:sp>
      <p:pic>
        <p:nvPicPr>
          <p:cNvPr id="122883" name="Picture 2" descr="C:\Users\Gwen\Pictures\Dalmatians\Tanana\SN850064.JPG"/>
          <p:cNvPicPr>
            <a:picLocks noGrp="1" noChangeAspect="1" noChangeArrowheads="1"/>
          </p:cNvPicPr>
          <p:nvPr>
            <p:ph sz="half" idx="2"/>
          </p:nvPr>
        </p:nvPicPr>
        <p:blipFill>
          <a:blip r:embed="rId3"/>
          <a:srcRect/>
          <a:stretch>
            <a:fillRect/>
          </a:stretch>
        </p:blipFill>
        <p:spPr>
          <a:xfrm>
            <a:off x="685800" y="2808288"/>
            <a:ext cx="3582988" cy="2684462"/>
          </a:xfrm>
        </p:spPr>
      </p:pic>
      <p:sp>
        <p:nvSpPr>
          <p:cNvPr id="122884" name="Text Placeholder 12"/>
          <p:cNvSpPr>
            <a:spLocks noGrp="1"/>
          </p:cNvSpPr>
          <p:nvPr>
            <p:ph type="body" sz="quarter" idx="3"/>
          </p:nvPr>
        </p:nvSpPr>
        <p:spPr/>
        <p:txBody>
          <a:bodyPr/>
          <a:lstStyle/>
          <a:p>
            <a:pPr eaLnBrk="1" hangingPunct="1"/>
            <a:endParaRPr lang="en-US" smtClean="0"/>
          </a:p>
        </p:txBody>
      </p:sp>
      <p:sp>
        <p:nvSpPr>
          <p:cNvPr id="122885" name="Content Placeholder 13"/>
          <p:cNvSpPr>
            <a:spLocks noGrp="1"/>
          </p:cNvSpPr>
          <p:nvPr>
            <p:ph sz="quarter" idx="4"/>
          </p:nvPr>
        </p:nvSpPr>
        <p:spPr/>
        <p:txBody>
          <a:bodyPr/>
          <a:lstStyle/>
          <a:p>
            <a:pPr eaLnBrk="1" hangingPunct="1"/>
            <a:endParaRPr lang="en-US" smtClean="0"/>
          </a:p>
        </p:txBody>
      </p:sp>
      <p:pic>
        <p:nvPicPr>
          <p:cNvPr id="122886" name="Picture 3" descr="C:\Users\Gwen\Pictures\Dalmatians\Psche\kiki 02-2010.jpg"/>
          <p:cNvPicPr>
            <a:picLocks noChangeAspect="1" noChangeArrowheads="1"/>
          </p:cNvPicPr>
          <p:nvPr/>
        </p:nvPicPr>
        <p:blipFill>
          <a:blip r:embed="rId4"/>
          <a:srcRect/>
          <a:stretch>
            <a:fillRect/>
          </a:stretch>
        </p:blipFill>
        <p:spPr bwMode="auto">
          <a:xfrm>
            <a:off x="5029200" y="1143000"/>
            <a:ext cx="3698875" cy="2773363"/>
          </a:xfrm>
          <a:prstGeom prst="rect">
            <a:avLst/>
          </a:prstGeom>
          <a:noFill/>
          <a:ln w="9525">
            <a:noFill/>
            <a:miter lim="800000"/>
            <a:headEnd/>
            <a:tailEnd/>
          </a:ln>
        </p:spPr>
      </p:pic>
      <p:pic>
        <p:nvPicPr>
          <p:cNvPr id="122887" name="Picture 4" descr="C:\Users\Gwen\Pictures\Dalmatians\dorothy puppies 2007.jpg"/>
          <p:cNvPicPr>
            <a:picLocks noChangeAspect="1" noChangeArrowheads="1"/>
          </p:cNvPicPr>
          <p:nvPr/>
        </p:nvPicPr>
        <p:blipFill>
          <a:blip r:embed="rId5"/>
          <a:srcRect/>
          <a:stretch>
            <a:fillRect/>
          </a:stretch>
        </p:blipFill>
        <p:spPr bwMode="auto">
          <a:xfrm>
            <a:off x="381000" y="4114800"/>
            <a:ext cx="3200400" cy="2400300"/>
          </a:xfrm>
          <a:prstGeom prst="rect">
            <a:avLst/>
          </a:prstGeom>
          <a:noFill/>
          <a:ln w="9525">
            <a:noFill/>
            <a:miter lim="800000"/>
            <a:headEnd/>
            <a:tailEnd/>
          </a:ln>
        </p:spPr>
      </p:pic>
      <p:pic>
        <p:nvPicPr>
          <p:cNvPr id="122888" name="Picture 2" descr="C:\Users\Gwen\Pictures\Dalmatians\Tony 102008\2008-10-15-1956-31\Rescued Tony 10-2008007.JPG"/>
          <p:cNvPicPr>
            <a:picLocks noChangeAspect="1" noChangeArrowheads="1"/>
          </p:cNvPicPr>
          <p:nvPr/>
        </p:nvPicPr>
        <p:blipFill>
          <a:blip r:embed="rId6"/>
          <a:srcRect/>
          <a:stretch>
            <a:fillRect/>
          </a:stretch>
        </p:blipFill>
        <p:spPr bwMode="auto">
          <a:xfrm>
            <a:off x="3276600" y="3352800"/>
            <a:ext cx="2946400" cy="2209800"/>
          </a:xfrm>
          <a:prstGeom prst="rect">
            <a:avLst/>
          </a:prstGeom>
          <a:noFill/>
          <a:ln w="9525">
            <a:noFill/>
            <a:miter lim="800000"/>
            <a:headEnd/>
            <a:tailEnd/>
          </a:ln>
        </p:spPr>
      </p:pic>
      <p:pic>
        <p:nvPicPr>
          <p:cNvPr id="122889" name="Picture 2" descr="C:\Users\Gwen\Pictures\Dogs\smiler.jpg"/>
          <p:cNvPicPr>
            <a:picLocks noChangeAspect="1" noChangeArrowheads="1"/>
          </p:cNvPicPr>
          <p:nvPr/>
        </p:nvPicPr>
        <p:blipFill>
          <a:blip r:embed="rId7"/>
          <a:srcRect/>
          <a:stretch>
            <a:fillRect/>
          </a:stretch>
        </p:blipFill>
        <p:spPr bwMode="auto">
          <a:xfrm>
            <a:off x="5943600" y="3657600"/>
            <a:ext cx="2743200" cy="27432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pPr>
              <a:defRPr/>
            </a:pPr>
            <a:fld id="{3B776BE3-4FEC-4FA8-8199-29F3AEB0E94E}" type="slidenum">
              <a:rPr lang="en-US"/>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hangingPunct="1"/>
            <a:r>
              <a:rPr lang="en-US" smtClean="0"/>
              <a:t>Thank you!!</a:t>
            </a:r>
          </a:p>
        </p:txBody>
      </p:sp>
      <p:sp>
        <p:nvSpPr>
          <p:cNvPr id="124930" name="Content Placeholder 2"/>
          <p:cNvSpPr>
            <a:spLocks noGrp="1"/>
          </p:cNvSpPr>
          <p:nvPr>
            <p:ph idx="1"/>
          </p:nvPr>
        </p:nvSpPr>
        <p:spPr/>
        <p:txBody>
          <a:bodyPr/>
          <a:lstStyle/>
          <a:p>
            <a:pPr eaLnBrk="1" hangingPunct="1"/>
            <a:r>
              <a:rPr lang="en-US" smtClean="0"/>
              <a:t>Acknowledgement:</a:t>
            </a:r>
          </a:p>
          <a:p>
            <a:pPr lvl="1" eaLnBrk="1" hangingPunct="1"/>
            <a:r>
              <a:rPr lang="en-US" smtClean="0"/>
              <a:t>Cheryl Steinmetz, DCA Historian</a:t>
            </a:r>
          </a:p>
          <a:p>
            <a:pPr lvl="1" eaLnBrk="1" hangingPunct="1"/>
            <a:r>
              <a:rPr lang="en-US" smtClean="0"/>
              <a:t>Scott Facey</a:t>
            </a:r>
          </a:p>
          <a:p>
            <a:pPr lvl="1" eaLnBrk="1" hangingPunct="1"/>
            <a:r>
              <a:rPr lang="en-US" smtClean="0"/>
              <a:t>Mr. Jim Crowley, AKC Executive Secretary</a:t>
            </a:r>
          </a:p>
          <a:p>
            <a:pPr lvl="1" eaLnBrk="1" hangingPunct="1"/>
            <a:r>
              <a:rPr lang="en-US" smtClean="0"/>
              <a:t>Gwen Barger</a:t>
            </a:r>
          </a:p>
          <a:p>
            <a:pPr lvl="1" eaLnBrk="1" hangingPunct="1"/>
            <a:r>
              <a:rPr lang="en-US" smtClean="0"/>
              <a:t>Mari-Beth O’Neill, AKC</a:t>
            </a:r>
          </a:p>
          <a:p>
            <a:pPr lvl="1" eaLnBrk="1" hangingPunct="1"/>
            <a:r>
              <a:rPr lang="en-US" smtClean="0"/>
              <a:t>Dr. David G. Doane, member of the 1962 standard committee. </a:t>
            </a:r>
          </a:p>
        </p:txBody>
      </p:sp>
      <p:sp>
        <p:nvSpPr>
          <p:cNvPr id="4" name="Slide Number Placeholder 3"/>
          <p:cNvSpPr>
            <a:spLocks noGrp="1"/>
          </p:cNvSpPr>
          <p:nvPr>
            <p:ph type="sldNum" sz="quarter" idx="12"/>
          </p:nvPr>
        </p:nvSpPr>
        <p:spPr/>
        <p:txBody>
          <a:bodyPr/>
          <a:lstStyle/>
          <a:p>
            <a:pPr>
              <a:defRPr/>
            </a:pPr>
            <a:fld id="{7811A876-9CD0-4199-A320-59F063B88828}" type="slidenum">
              <a:rPr lang="en-US"/>
              <a:pPr>
                <a:defRPr/>
              </a:pPr>
              <a:t>55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smtClean="0"/>
              <a:t>AKC Gazette July 1915</a:t>
            </a:r>
            <a:br>
              <a:rPr lang="en-US" smtClean="0"/>
            </a:br>
            <a:endParaRPr lang="en-US" sz="2200" smtClean="0"/>
          </a:p>
        </p:txBody>
      </p:sp>
      <p:pic>
        <p:nvPicPr>
          <p:cNvPr id="24578" name="Picture 2"/>
          <p:cNvPicPr>
            <a:picLocks noGrp="1" noChangeAspect="1" noChangeArrowheads="1"/>
          </p:cNvPicPr>
          <p:nvPr>
            <p:ph idx="1"/>
          </p:nvPr>
        </p:nvPicPr>
        <p:blipFill>
          <a:blip r:embed="rId3"/>
          <a:srcRect/>
          <a:stretch>
            <a:fillRect/>
          </a:stretch>
        </p:blipFill>
        <p:spPr>
          <a:xfrm>
            <a:off x="2743200" y="935038"/>
            <a:ext cx="4105275" cy="5618162"/>
          </a:xfrm>
        </p:spPr>
      </p:pic>
      <p:sp>
        <p:nvSpPr>
          <p:cNvPr id="24579" name="Rectangle 3"/>
          <p:cNvSpPr>
            <a:spLocks noChangeArrowheads="1"/>
          </p:cNvSpPr>
          <p:nvPr/>
        </p:nvSpPr>
        <p:spPr bwMode="auto">
          <a:xfrm>
            <a:off x="152400" y="5867400"/>
            <a:ext cx="2514600" cy="369888"/>
          </a:xfrm>
          <a:prstGeom prst="rect">
            <a:avLst/>
          </a:prstGeom>
          <a:noFill/>
          <a:ln w="9525">
            <a:noFill/>
            <a:miter lim="800000"/>
            <a:headEnd/>
            <a:tailEnd/>
          </a:ln>
        </p:spPr>
        <p:txBody>
          <a:bodyPr>
            <a:spAutoFit/>
          </a:bodyPr>
          <a:lstStyle/>
          <a:p>
            <a:r>
              <a:rPr lang="en-US">
                <a:latin typeface="Calibri" pitchFamily="34" charset="0"/>
              </a:rPr>
              <a:t>Courtesy of Jim Crowley</a:t>
            </a:r>
          </a:p>
        </p:txBody>
      </p:sp>
      <p:sp>
        <p:nvSpPr>
          <p:cNvPr id="5" name="Slide Number Placeholder 4"/>
          <p:cNvSpPr>
            <a:spLocks noGrp="1"/>
          </p:cNvSpPr>
          <p:nvPr>
            <p:ph type="sldNum" sz="quarter" idx="12"/>
          </p:nvPr>
        </p:nvSpPr>
        <p:spPr/>
        <p:txBody>
          <a:bodyPr/>
          <a:lstStyle/>
          <a:p>
            <a:pPr>
              <a:defRPr/>
            </a:pPr>
            <a:fld id="{45113DEC-D89E-44FE-94CA-01B0D8AA0D91}" type="slidenum">
              <a:rPr lang="en-US"/>
              <a:pPr>
                <a:defRPr/>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rtlCol="0">
            <a:normAutofit fontScale="90000"/>
          </a:bodyPr>
          <a:lstStyle/>
          <a:p>
            <a:pPr eaLnBrk="1" fontAlgn="auto" hangingPunct="1">
              <a:spcAft>
                <a:spcPts val="0"/>
              </a:spcAft>
              <a:defRPr/>
            </a:pPr>
            <a:r>
              <a:rPr lang="en-US" sz="3600" b="1" dirty="0" smtClean="0"/>
              <a:t/>
            </a:r>
            <a:br>
              <a:rPr lang="en-US" sz="3600" b="1" dirty="0" smtClean="0"/>
            </a:br>
            <a:r>
              <a:rPr lang="en-US" sz="3600" b="1" dirty="0" smtClean="0"/>
              <a:t>Historical References to the Unacceptable Colors in Dalmatians</a:t>
            </a:r>
            <a:r>
              <a:rPr lang="en-US" dirty="0" smtClean="0"/>
              <a:t/>
            </a:r>
            <a:br>
              <a:rPr lang="en-US" dirty="0" smtClean="0"/>
            </a:br>
            <a:endParaRPr lang="en-US" dirty="0"/>
          </a:p>
        </p:txBody>
      </p:sp>
      <p:sp>
        <p:nvSpPr>
          <p:cNvPr id="3" name="Content Placeholder 2"/>
          <p:cNvSpPr>
            <a:spLocks noGrp="1"/>
          </p:cNvSpPr>
          <p:nvPr>
            <p:ph idx="1"/>
          </p:nvPr>
        </p:nvSpPr>
        <p:spPr>
          <a:xfrm>
            <a:off x="457200" y="1447800"/>
            <a:ext cx="8229600" cy="5105400"/>
          </a:xfrm>
        </p:spPr>
        <p:txBody>
          <a:bodyPr/>
          <a:lstStyle/>
          <a:p>
            <a:pPr eaLnBrk="1" hangingPunct="1">
              <a:lnSpc>
                <a:spcPct val="80000"/>
              </a:lnSpc>
            </a:pPr>
            <a:endParaRPr lang="en-US" sz="1100" b="1" smtClean="0"/>
          </a:p>
          <a:p>
            <a:pPr eaLnBrk="1" hangingPunct="1">
              <a:lnSpc>
                <a:spcPct val="80000"/>
              </a:lnSpc>
            </a:pPr>
            <a:r>
              <a:rPr lang="en-US" sz="1600" smtClean="0"/>
              <a:t>Excerpt from </a:t>
            </a:r>
            <a:r>
              <a:rPr lang="en-US" sz="1600" u="sng" smtClean="0"/>
              <a:t>The Dalmatian </a:t>
            </a:r>
            <a:r>
              <a:rPr lang="en-US" sz="1600" smtClean="0"/>
              <a:t> by Fred Lauer, 1907, page 32:</a:t>
            </a:r>
          </a:p>
          <a:p>
            <a:pPr eaLnBrk="1" hangingPunct="1">
              <a:lnSpc>
                <a:spcPct val="80000"/>
              </a:lnSpc>
            </a:pPr>
            <a:r>
              <a:rPr lang="en-US" sz="1600" smtClean="0"/>
              <a:t>  “Markings---“The Dalmatian is a very handsome and striking dog with a snow white body, that should be as evenly and clearly marked as possible with black or liver spots. The two colors, may be on the same dog but should not mix or be mixed with white. Often we see dogs on which the spots are mixed with much white.  This makes the spots look bluish, and is called Huckleberry marking and is not at all desirable.  It often occurs he has </a:t>
            </a:r>
            <a:r>
              <a:rPr lang="en-US" sz="1600" smtClean="0">
                <a:solidFill>
                  <a:schemeClr val="accent2"/>
                </a:solidFill>
              </a:rPr>
              <a:t>liver or tanned</a:t>
            </a:r>
            <a:r>
              <a:rPr lang="en-US" sz="1600" smtClean="0"/>
              <a:t> spots on his legs and about his neck. </a:t>
            </a:r>
          </a:p>
          <a:p>
            <a:pPr eaLnBrk="1" hangingPunct="1">
              <a:lnSpc>
                <a:spcPct val="80000"/>
              </a:lnSpc>
            </a:pPr>
            <a:endParaRPr lang="en-US" sz="1600" smtClean="0"/>
          </a:p>
          <a:p>
            <a:pPr eaLnBrk="1" hangingPunct="1">
              <a:lnSpc>
                <a:spcPct val="80000"/>
              </a:lnSpc>
            </a:pPr>
            <a:r>
              <a:rPr lang="en-US" sz="1600" smtClean="0"/>
              <a:t>Excerpt from </a:t>
            </a:r>
            <a:r>
              <a:rPr lang="en-US" sz="1600" u="sng" smtClean="0"/>
              <a:t>The Dog Book </a:t>
            </a:r>
            <a:r>
              <a:rPr lang="en-US" sz="1600" smtClean="0"/>
              <a:t>by James Watson, 1905, Doubleday, page 339.</a:t>
            </a:r>
          </a:p>
          <a:p>
            <a:pPr eaLnBrk="1" hangingPunct="1">
              <a:lnSpc>
                <a:spcPct val="80000"/>
              </a:lnSpc>
            </a:pPr>
            <a:r>
              <a:rPr lang="en-US" sz="1600" smtClean="0"/>
              <a:t>“With regard to colour, unless called upon to judge under a particular standard, we should not penalize a dog for black ears, nor for tan spots on the legs or cheeks, for these we know to have been proper Dalmatian colourings from the very first of our information regarding the breed up to the time these English clubs were started, and there is no reason why the change should have been made. ….We have never seen any Dalmatian, to our mind, the equal of the renowned Captain in the matter of distinctness and regularity of spotting.   He was unbeatable in his day, and </a:t>
            </a:r>
            <a:r>
              <a:rPr lang="en-US" sz="1600" smtClean="0">
                <a:solidFill>
                  <a:schemeClr val="accent2"/>
                </a:solidFill>
              </a:rPr>
              <a:t>had tan spots on his legs</a:t>
            </a:r>
            <a:r>
              <a:rPr lang="en-US" sz="1600" smtClean="0"/>
              <a:t>, which were thought most attractive too. </a:t>
            </a:r>
          </a:p>
          <a:p>
            <a:pPr eaLnBrk="1" hangingPunct="1">
              <a:lnSpc>
                <a:spcPct val="80000"/>
              </a:lnSpc>
            </a:pPr>
            <a:endParaRPr lang="en-US" sz="1600" smtClean="0"/>
          </a:p>
          <a:p>
            <a:pPr eaLnBrk="1" hangingPunct="1">
              <a:lnSpc>
                <a:spcPct val="80000"/>
              </a:lnSpc>
            </a:pPr>
            <a:r>
              <a:rPr lang="en-US" sz="1600" smtClean="0"/>
              <a:t>Excerpt from </a:t>
            </a:r>
            <a:r>
              <a:rPr lang="en-US" sz="1600" u="sng" smtClean="0"/>
              <a:t>The Dalmatian </a:t>
            </a:r>
            <a:r>
              <a:rPr lang="en-US" sz="1600" smtClean="0"/>
              <a:t>by Franklin J. Willock, 1927, Ernest R. Gee, page 21.</a:t>
            </a:r>
          </a:p>
          <a:p>
            <a:pPr eaLnBrk="1" hangingPunct="1">
              <a:lnSpc>
                <a:spcPct val="80000"/>
              </a:lnSpc>
            </a:pPr>
            <a:r>
              <a:rPr lang="en-US" sz="1600" smtClean="0"/>
              <a:t>“ Edward James writes in America in 1873 “the color is either black, liver or dark blue.  Sometimes there is a </a:t>
            </a:r>
            <a:r>
              <a:rPr lang="en-US" sz="1600" smtClean="0">
                <a:solidFill>
                  <a:schemeClr val="accent2"/>
                </a:solidFill>
              </a:rPr>
              <a:t>strain of tan about the head and legs</a:t>
            </a:r>
            <a:r>
              <a:rPr lang="en-US" sz="1600" smtClean="0"/>
              <a:t>, which is not objected to.  A clear black is more highly valued than black and tan, the liver and blue being of equal value.</a:t>
            </a:r>
          </a:p>
          <a:p>
            <a:pPr eaLnBrk="1" hangingPunct="1">
              <a:lnSpc>
                <a:spcPct val="80000"/>
              </a:lnSpc>
              <a:buFont typeface="Arial" charset="0"/>
              <a:buNone/>
            </a:pPr>
            <a:endParaRPr lang="en-US" sz="1600" smtClean="0"/>
          </a:p>
          <a:p>
            <a:pPr eaLnBrk="1" hangingPunct="1">
              <a:lnSpc>
                <a:spcPct val="80000"/>
              </a:lnSpc>
              <a:buFont typeface="Arial" charset="0"/>
              <a:buNone/>
            </a:pPr>
            <a:r>
              <a:rPr lang="en-US" sz="1600" smtClean="0"/>
              <a:t> </a:t>
            </a:r>
          </a:p>
          <a:p>
            <a:pPr eaLnBrk="1" hangingPunct="1">
              <a:lnSpc>
                <a:spcPct val="80000"/>
              </a:lnSpc>
            </a:pPr>
            <a:endParaRPr lang="en-US" sz="800" smtClean="0"/>
          </a:p>
        </p:txBody>
      </p:sp>
      <p:sp>
        <p:nvSpPr>
          <p:cNvPr id="4" name="Slide Number Placeholder 3"/>
          <p:cNvSpPr>
            <a:spLocks noGrp="1"/>
          </p:cNvSpPr>
          <p:nvPr>
            <p:ph type="sldNum" sz="quarter" idx="12"/>
          </p:nvPr>
        </p:nvSpPr>
        <p:spPr/>
        <p:txBody>
          <a:bodyPr/>
          <a:lstStyle/>
          <a:p>
            <a:pPr>
              <a:defRPr/>
            </a:pPr>
            <a:fld id="{3BC1F329-1A22-412D-B764-180A08D826B5}" type="slidenum">
              <a:rPr lang="en-US"/>
              <a:pPr>
                <a:defRPr/>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7" end="7"/>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3">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lstStyle/>
          <a:p>
            <a:r>
              <a:rPr lang="en-US" sz="2800" b="1" smtClean="0"/>
              <a:t>Early Dalmatian Standard (pre-1921)</a:t>
            </a:r>
          </a:p>
        </p:txBody>
      </p:sp>
      <p:sp>
        <p:nvSpPr>
          <p:cNvPr id="28674" name="Rectangle 3"/>
          <p:cNvSpPr>
            <a:spLocks noGrp="1"/>
          </p:cNvSpPr>
          <p:nvPr>
            <p:ph type="body" idx="1"/>
          </p:nvPr>
        </p:nvSpPr>
        <p:spPr/>
        <p:txBody>
          <a:bodyPr/>
          <a:lstStyle/>
          <a:p>
            <a:pPr>
              <a:buFont typeface="Arial" charset="0"/>
              <a:buNone/>
            </a:pPr>
            <a:r>
              <a:rPr lang="en-US" sz="2400" u="sng" smtClean="0"/>
              <a:t>The Dalmatian </a:t>
            </a:r>
            <a:r>
              <a:rPr lang="en-US" sz="2400" smtClean="0"/>
              <a:t>by Fred Lauer p.13—”The following is a description and standard recommended by the American Dalmatian Club, and is that of the English Dalmatian Club, but is not one to the liking of a great many members of the club, and we hope in the future it will have various changes, for it is not all suitable for the purposes of letting a novice know what is wanted or needed in a true type Dalmatian”</a:t>
            </a:r>
          </a:p>
          <a:p>
            <a:pPr>
              <a:buFont typeface="Arial" charset="0"/>
              <a:buNone/>
            </a:pPr>
            <a:r>
              <a:rPr lang="en-US" sz="2400" b="1" u="sng" smtClean="0"/>
              <a:t>Note: </a:t>
            </a:r>
            <a:r>
              <a:rPr lang="en-US" sz="2400" smtClean="0"/>
              <a:t> Neither the English nor the American versions of the Dalmatian standard contained a description of proper gait or movement. </a:t>
            </a:r>
            <a:endParaRPr lang="en-US" sz="2400" b="1" u="sng"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p:txBody>
          <a:bodyPr/>
          <a:lstStyle/>
          <a:p>
            <a:r>
              <a:rPr lang="en-US" sz="3600" smtClean="0"/>
              <a:t>Early Standards (cont)</a:t>
            </a:r>
          </a:p>
        </p:txBody>
      </p:sp>
      <p:sp>
        <p:nvSpPr>
          <p:cNvPr id="30722" name="Rectangle 3"/>
          <p:cNvSpPr>
            <a:spLocks noGrp="1"/>
          </p:cNvSpPr>
          <p:nvPr>
            <p:ph type="body" idx="1"/>
          </p:nvPr>
        </p:nvSpPr>
        <p:spPr/>
        <p:txBody>
          <a:bodyPr/>
          <a:lstStyle/>
          <a:p>
            <a:pPr>
              <a:buFont typeface="Arial" charset="0"/>
              <a:buNone/>
            </a:pPr>
            <a:r>
              <a:rPr lang="en-US" sz="2400" smtClean="0"/>
              <a:t>From Lauer’s book (p38) ---”Often the dalmatian is seend with what is called “China” or “Moon,” or “Glass”, or “Wall” eyes, a peculiarity frequently appearing in all varieties of dogs, or animals that have much white about them, and where white is mixed with black, or what is often call “blue”.  Personally I do not consider this eye detracts from the animal’s appears”</a:t>
            </a:r>
          </a:p>
          <a:p>
            <a:r>
              <a:rPr lang="en-US" sz="2400" smtClean="0"/>
              <a:t>At this time both English &amp; AKC standards list size as </a:t>
            </a:r>
            <a:r>
              <a:rPr lang="en-US" sz="2400" u="sng" smtClean="0"/>
              <a:t>19-23</a:t>
            </a:r>
            <a:r>
              <a:rPr lang="en-US" sz="2400" smtClean="0"/>
              <a:t> inches. </a:t>
            </a:r>
          </a:p>
          <a:p>
            <a:r>
              <a:rPr lang="en-US" sz="2400" smtClean="0"/>
              <a:t>Neither standard contains “Faults” or DQ’s at this point. </a:t>
            </a:r>
          </a:p>
          <a:p>
            <a:pPr>
              <a:buFont typeface="Arial" charset="0"/>
              <a:buNone/>
            </a:pPr>
            <a:endParaRPr lang="en-US" sz="24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3791</Words>
  <Application>Microsoft Office PowerPoint</Application>
  <PresentationFormat>On-screen Show (4:3)</PresentationFormat>
  <Paragraphs>387</Paragraphs>
  <Slides>55</Slides>
  <Notes>55</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55</vt:i4>
      </vt:variant>
    </vt:vector>
  </HeadingPairs>
  <TitlesOfParts>
    <vt:vector size="58" baseType="lpstr">
      <vt:lpstr>Arial</vt:lpstr>
      <vt:lpstr>Calibri</vt:lpstr>
      <vt:lpstr>Office Theme</vt:lpstr>
      <vt:lpstr>Slide 1</vt:lpstr>
      <vt:lpstr>Key Points</vt:lpstr>
      <vt:lpstr>Versions of the AKC Dalmatian Standard</vt:lpstr>
      <vt:lpstr>Historical Dates Affecting AKC Dalmatians</vt:lpstr>
      <vt:lpstr>Westminster Kennel Club Catalog 1906 (British)</vt:lpstr>
      <vt:lpstr>AKC Gazette July 1915 </vt:lpstr>
      <vt:lpstr> Historical References to the Unacceptable Colors in Dalmatians </vt:lpstr>
      <vt:lpstr>Early Dalmatian Standard (pre-1921)</vt:lpstr>
      <vt:lpstr>Early Standards (cont)</vt:lpstr>
      <vt:lpstr>The Purpose of a Breed Standard</vt:lpstr>
      <vt:lpstr>Standard “Facts”</vt:lpstr>
      <vt:lpstr>Canine Skeleton</vt:lpstr>
      <vt:lpstr>Basic knowledge of anatomy</vt:lpstr>
      <vt:lpstr>Addition to 1950 Standard</vt:lpstr>
      <vt:lpstr>Comparison of 1921 and 1950</vt:lpstr>
      <vt:lpstr>“Behind the Scenes of the 1962 AKC Standard Revision”</vt:lpstr>
      <vt:lpstr>Reasons for DQ’s added in 1962</vt:lpstr>
      <vt:lpstr>Reasons for DQ’s (cont’d)</vt:lpstr>
      <vt:lpstr> 1962 AKC Standard for the Dalmatian Changed from the 1950 version  </vt:lpstr>
      <vt:lpstr>1962 Standard cont</vt:lpstr>
      <vt:lpstr>Revising a breed standard takes a long, long time. (1981-1989)</vt:lpstr>
      <vt:lpstr>AKC’s Mandate to Clubs to RE-FORMAT the Standard</vt:lpstr>
      <vt:lpstr>Making the Standard Easy to Understand</vt:lpstr>
      <vt:lpstr>Standard Format (since 1988)</vt:lpstr>
      <vt:lpstr>The “Biggest” Additions and Changes  in the 1989 Standard</vt:lpstr>
      <vt:lpstr>The “Biggest” Additions and Changes  in the 1989 Standard (cont)</vt:lpstr>
      <vt:lpstr>Gaiting</vt:lpstr>
      <vt:lpstr>SCALE OF POINTS— COMPARISON OF 1962 AND 1989 AKC STANDARDS</vt:lpstr>
      <vt:lpstr>Slide 29</vt:lpstr>
      <vt:lpstr>American Dals</vt:lpstr>
      <vt:lpstr>Major Components of Dalmatian Type</vt:lpstr>
      <vt:lpstr>Slide 32</vt:lpstr>
      <vt:lpstr>Slide 33</vt:lpstr>
      <vt:lpstr>And the Answer is: (ALL)</vt:lpstr>
      <vt:lpstr>  ”The overall length of the body from the forechest to the buttocks is approximately equal to the height at the withers.  (AKC) The correct relationship of length of body to height at withers is 10:9, making the breed slightly longer than tall.  (UKC) </vt:lpstr>
      <vt:lpstr>Specific Differences in UKC Standard vs. AKC Standard</vt:lpstr>
      <vt:lpstr>Specific Differences in Canadian Standard vs. AKC Standard</vt:lpstr>
      <vt:lpstr>SCALE OF POINTS—COMPARISON OF AKC &amp; Canadian Standards</vt:lpstr>
      <vt:lpstr>UK (England)</vt:lpstr>
      <vt:lpstr>Specific Differences in English (UK) Standard vs. AKC Standard</vt:lpstr>
      <vt:lpstr>Book photo</vt:lpstr>
      <vt:lpstr>UK Book </vt:lpstr>
      <vt:lpstr>Crufts-Best of Breed</vt:lpstr>
      <vt:lpstr>Australia</vt:lpstr>
      <vt:lpstr>Specific Differences in Australian Standard vs. AKC Standard</vt:lpstr>
      <vt:lpstr>Australian Dogs</vt:lpstr>
      <vt:lpstr>Australian Bitches</vt:lpstr>
      <vt:lpstr>Specific Differences in FCI Standard vs. AKC Standard</vt:lpstr>
      <vt:lpstr>FCI Commentary</vt:lpstr>
      <vt:lpstr>FCI Dogs</vt:lpstr>
      <vt:lpstr>FCI Bitches</vt:lpstr>
      <vt:lpstr>Diva- Top Dal Norway 2010</vt:lpstr>
      <vt:lpstr>Reminders from the Past &amp; Present</vt:lpstr>
      <vt:lpstr>American Dals (cont)</vt:lpstr>
      <vt:lpstr>Thank you!!</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Gwen</dc:creator>
  <cp:lastModifiedBy>Tim</cp:lastModifiedBy>
  <cp:revision>65</cp:revision>
  <dcterms:created xsi:type="dcterms:W3CDTF">2011-04-14T02:03:31Z</dcterms:created>
  <dcterms:modified xsi:type="dcterms:W3CDTF">2011-05-06T00:04:54Z</dcterms:modified>
</cp:coreProperties>
</file>